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8" r:id="rId20"/>
    <p:sldId id="284" r:id="rId21"/>
    <p:sldId id="285" r:id="rId22"/>
    <p:sldId id="279" r:id="rId23"/>
    <p:sldId id="280" r:id="rId24"/>
    <p:sldId id="281" r:id="rId25"/>
    <p:sldId id="282" r:id="rId26"/>
    <p:sldId id="283" r:id="rId27"/>
    <p:sldId id="286" r:id="rId2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1018B4-FAF3-454A-A806-20A65E1FA632}" type="datetimeFigureOut">
              <a:rPr lang="zh-CN" altLang="en-US" smtClean="0"/>
              <a:t>2019/9/16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21481F-CDE4-4F22-BE16-567C0526833E}" type="slidenum">
              <a:rPr lang="zh-CN" altLang="en-US" smtClean="0"/>
              <a:t>‹#›</a:t>
            </a:fld>
            <a:endParaRPr lang="zh-CN" altLang="en-US"/>
          </a:p>
        </p:txBody>
      </p:sp>
    </p:spTree>
    <p:extLst>
      <p:ext uri="{BB962C8B-B14F-4D97-AF65-F5344CB8AC3E}">
        <p14:creationId xmlns:p14="http://schemas.microsoft.com/office/powerpoint/2010/main" val="55458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p:sp>
      <p:sp>
        <p:nvSpPr>
          <p:cNvPr id="53251" name="Rectangle 3"/>
          <p:cNvSpPr>
            <a:spLocks noGrp="1" noRot="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zh-CN" smtClean="0">
                <a:latin typeface="Arial" charset="0"/>
              </a:rPr>
              <a:t>       </a:t>
            </a:r>
            <a:r>
              <a:rPr lang="zh-CN" smtClean="0">
                <a:latin typeface="Arial" charset="0"/>
              </a:rPr>
              <a:t>可卡因俗称“可可精”，学名苯甲酰甲荃芽子碱，是</a:t>
            </a:r>
            <a:r>
              <a:rPr lang="zh-CN" altLang="zh-CN" smtClean="0">
                <a:latin typeface="Arial" charset="0"/>
              </a:rPr>
              <a:t>1860</a:t>
            </a:r>
            <a:r>
              <a:rPr lang="zh-CN" smtClean="0">
                <a:latin typeface="Arial" charset="0"/>
              </a:rPr>
              <a:t>年德国化学家尼曼</a:t>
            </a:r>
            <a:r>
              <a:rPr lang="zh-CN" altLang="zh-CN" smtClean="0">
                <a:latin typeface="Arial" charset="0"/>
              </a:rPr>
              <a:t>(Alert Niemann)</a:t>
            </a:r>
            <a:r>
              <a:rPr lang="zh-CN" smtClean="0">
                <a:latin typeface="Arial" charset="0"/>
              </a:rPr>
              <a:t>从古柯叶中分离出来的一种最主要的生物碱，属于中枢神经兴奋剂，其盐类呈白色晶体状，无气味，味略苦而麻，易溶于水和酒精，兴奋作用强，也是一种局部麻醉剂</a:t>
            </a:r>
            <a:r>
              <a:rPr lang="zh-CN" altLang="zh-CN" smtClean="0">
                <a:latin typeface="Arial" charset="0"/>
              </a:rPr>
              <a:t>,</a:t>
            </a:r>
            <a:r>
              <a:rPr lang="zh-CN" smtClean="0">
                <a:latin typeface="Arial" charset="0"/>
              </a:rPr>
              <a:t>它对人体有两种作用：</a:t>
            </a:r>
            <a:br>
              <a:rPr lang="zh-CN" smtClean="0">
                <a:latin typeface="Arial" charset="0"/>
              </a:rPr>
            </a:br>
            <a:r>
              <a:rPr lang="zh-CN" smtClean="0">
                <a:latin typeface="Arial" charset="0"/>
              </a:rPr>
              <a:t>　　</a:t>
            </a:r>
            <a:r>
              <a:rPr lang="zh-CN" altLang="zh-CN" smtClean="0">
                <a:latin typeface="Arial" charset="0"/>
              </a:rPr>
              <a:t>(1)</a:t>
            </a:r>
            <a:r>
              <a:rPr lang="zh-CN" smtClean="0">
                <a:latin typeface="Arial" charset="0"/>
              </a:rPr>
              <a:t>能阻断神经传导，产生局部麻醉作用，对眼、鼻、喉恶粘膜神经的效果尤其明显，因此在早期曾被广泛用于眼、鼻、喉等五官的外科手术中作为麻醉剂。但由于可卡因盐酸盐的不稳定性，表面局部麻醉会引起角膜混浊，因此现在在临床上已经用新的、毒副作用更小的麻醉药取代了可卡因。</a:t>
            </a:r>
            <a:br>
              <a:rPr lang="zh-CN" smtClean="0">
                <a:latin typeface="Arial" charset="0"/>
              </a:rPr>
            </a:br>
            <a:r>
              <a:rPr lang="zh-CN" smtClean="0">
                <a:latin typeface="Arial" charset="0"/>
              </a:rPr>
              <a:t>　　</a:t>
            </a:r>
            <a:r>
              <a:rPr lang="zh-CN" altLang="zh-CN" smtClean="0">
                <a:latin typeface="Arial" charset="0"/>
              </a:rPr>
              <a:t>(2)</a:t>
            </a:r>
            <a:r>
              <a:rPr lang="zh-CN" smtClean="0">
                <a:latin typeface="Arial" charset="0"/>
              </a:rPr>
              <a:t>可卡因通过加强人体内化学物质的活性刺激大脑皮层兴奋中枢神经，并继而兴奋延髓和脊髓，表现为情绪高涨、思维活跃、好动、健谈，能较长时间地从事紧张的体力和脑力劳动，甚至胜任繁重的、平时不能承担的工作。尤其危险的是服用可卡因具有一定的攻击性。 </a:t>
            </a: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p:sp>
      <p:sp>
        <p:nvSpPr>
          <p:cNvPr id="54275" name="Rectangle 3"/>
          <p:cNvSpPr>
            <a:spLocks noGrp="1" noRot="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zh-CN" smtClean="0">
                <a:latin typeface="Arial" charset="0"/>
              </a:rPr>
              <a:t>      “</a:t>
            </a:r>
            <a:r>
              <a:rPr lang="zh-CN" smtClean="0">
                <a:latin typeface="Arial" charset="0"/>
              </a:rPr>
              <a:t>摇头丸”是安非他明类衍生物，是亚甲二氧基甲基苯丙胺的片剂，属中枢神经兴奋剂，是我国规定管制的精神药品。</a:t>
            </a:r>
            <a:br>
              <a:rPr lang="zh-CN" smtClean="0">
                <a:latin typeface="Arial" charset="0"/>
              </a:rPr>
            </a:br>
            <a:r>
              <a:rPr lang="zh-CN" smtClean="0">
                <a:latin typeface="Arial" charset="0"/>
              </a:rPr>
              <a:t>　　“摇头丸”有强烈的中枢神经兴奋作用，有很强的精神依赖性，对人体有严重的危害。服用后表现为：活动过度、感情冲动、性欲亢进、嗜舞、偏执、妄想、自我约束力下降以及出现幻觉和暴力倾向等。该毒品现主要在迪厅、卡拉</a:t>
            </a:r>
            <a:r>
              <a:rPr lang="zh-CN" altLang="zh-CN" smtClean="0">
                <a:latin typeface="Arial" charset="0"/>
              </a:rPr>
              <a:t>OK</a:t>
            </a:r>
            <a:r>
              <a:rPr lang="zh-CN" smtClean="0">
                <a:latin typeface="Arial" charset="0"/>
              </a:rPr>
              <a:t>厅、夜总会等公共娱乐场所以口服形式被一些疯狂的舞迷所滥用。 </a:t>
            </a: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p:sp>
      <p:sp>
        <p:nvSpPr>
          <p:cNvPr id="55299" name="Rectangle 3"/>
          <p:cNvSpPr>
            <a:spLocks noGrp="1" noRot="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zh-CN" smtClean="0">
                <a:latin typeface="Arial" charset="0"/>
              </a:rPr>
              <a:t>      </a:t>
            </a:r>
            <a:r>
              <a:rPr lang="zh-CN" smtClean="0">
                <a:latin typeface="Arial" charset="0"/>
              </a:rPr>
              <a:t>吗啡是鸦片中最主要的生物碱（含量约</a:t>
            </a:r>
            <a:r>
              <a:rPr lang="zh-CN" altLang="zh-CN" smtClean="0">
                <a:latin typeface="Arial" charset="0"/>
              </a:rPr>
              <a:t>10-15%</a:t>
            </a:r>
            <a:r>
              <a:rPr lang="zh-CN" smtClean="0">
                <a:latin typeface="Arial" charset="0"/>
              </a:rPr>
              <a:t>），</a:t>
            </a:r>
            <a:r>
              <a:rPr lang="zh-CN" altLang="zh-CN" smtClean="0">
                <a:latin typeface="Arial" charset="0"/>
              </a:rPr>
              <a:t>1806</a:t>
            </a:r>
            <a:r>
              <a:rPr lang="zh-CN" smtClean="0">
                <a:latin typeface="Arial" charset="0"/>
              </a:rPr>
              <a:t>年法国化学家</a:t>
            </a:r>
            <a:r>
              <a:rPr lang="zh-CN" altLang="zh-CN" smtClean="0">
                <a:latin typeface="Arial" charset="0"/>
              </a:rPr>
              <a:t>F·</a:t>
            </a:r>
            <a:r>
              <a:rPr lang="zh-CN" smtClean="0">
                <a:latin typeface="Arial" charset="0"/>
              </a:rPr>
              <a:t>泽尔蒂纳首次从鸦片中分离出来。他用分离得到的白色粉末在狗和自己身上进行实验，结果狗吃下去后很快昏昏睡去，用强刺激法也无法使其兴奋苏醒；他本人吞下这些粉末后也长眠不醒。据此他用希腊神话中的睡眠之神吗啡斯（</a:t>
            </a:r>
            <a:r>
              <a:rPr lang="zh-CN" altLang="zh-CN" smtClean="0">
                <a:latin typeface="Arial" charset="0"/>
              </a:rPr>
              <a:t>Morphus</a:t>
            </a:r>
            <a:r>
              <a:rPr lang="zh-CN" smtClean="0">
                <a:latin typeface="Arial" charset="0"/>
              </a:rPr>
              <a:t>）的名字将这些物质命名为“吗啡”。</a:t>
            </a:r>
            <a:br>
              <a:rPr lang="zh-CN" smtClean="0">
                <a:latin typeface="Arial" charset="0"/>
              </a:rPr>
            </a:br>
            <a:r>
              <a:rPr lang="zh-CN" smtClean="0">
                <a:latin typeface="Arial" charset="0"/>
              </a:rPr>
              <a:t>　　纯净吗啡为无色或白色结晶或粉末，难溶于水，易吸潮。随着杂质含量的增加颜色逐渐加深，粗制吗啡则为咖啡似的棕褐色粉末。 </a:t>
            </a:r>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p:sp>
      <p:sp>
        <p:nvSpPr>
          <p:cNvPr id="56323" name="Rectangle 3"/>
          <p:cNvSpPr>
            <a:spLocks noGrp="1" noRot="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zh-CN" smtClean="0">
                <a:latin typeface="Arial" charset="0"/>
              </a:rPr>
              <a:t>      </a:t>
            </a:r>
            <a:r>
              <a:rPr lang="zh-CN" smtClean="0">
                <a:latin typeface="Arial" charset="0"/>
              </a:rPr>
              <a:t>度冷丁学名哌替啶，又称作唛啶、地美露。其盐酸盐为白色、无嗅、结晶状的粉末，能溶于水，一般制成针剂的形式。作为人工合成的麻醉药物，度冷丁普遍地使用于临床，它对人体的作用和机理与吗啡相似，但镇痛、麻醉作用较小，仅相当于吗啡的</a:t>
            </a:r>
            <a:r>
              <a:rPr lang="zh-CN" altLang="zh-CN" smtClean="0">
                <a:latin typeface="Arial" charset="0"/>
              </a:rPr>
              <a:t>1</a:t>
            </a:r>
            <a:r>
              <a:rPr lang="zh-CN" smtClean="0">
                <a:latin typeface="Arial" charset="0"/>
              </a:rPr>
              <a:t>／</a:t>
            </a:r>
            <a:r>
              <a:rPr lang="zh-CN" altLang="zh-CN" smtClean="0">
                <a:latin typeface="Arial" charset="0"/>
              </a:rPr>
              <a:t>10--1</a:t>
            </a:r>
            <a:r>
              <a:rPr lang="zh-CN" smtClean="0">
                <a:latin typeface="Arial" charset="0"/>
              </a:rPr>
              <a:t>／</a:t>
            </a:r>
            <a:r>
              <a:rPr lang="zh-CN" altLang="zh-CN" smtClean="0">
                <a:latin typeface="Arial" charset="0"/>
              </a:rPr>
              <a:t>8</a:t>
            </a:r>
            <a:r>
              <a:rPr lang="zh-CN" smtClean="0">
                <a:latin typeface="Arial" charset="0"/>
              </a:rPr>
              <a:t>，作用时间维持</a:t>
            </a:r>
            <a:r>
              <a:rPr lang="zh-CN" altLang="zh-CN" smtClean="0">
                <a:latin typeface="Arial" charset="0"/>
              </a:rPr>
              <a:t>2—4</a:t>
            </a:r>
            <a:r>
              <a:rPr lang="zh-CN" smtClean="0">
                <a:latin typeface="Arial" charset="0"/>
              </a:rPr>
              <a:t>小时左右。毒副作用也相应较小，恶心、呕吐、便秘等症状均较轻微，对呼吸系统的抑制作用较弱，一般不会出现呼吸困难及过量使用等问题。</a:t>
            </a:r>
            <a:br>
              <a:rPr lang="zh-CN" smtClean="0">
                <a:latin typeface="Arial" charset="0"/>
              </a:rPr>
            </a:br>
            <a:endParaRPr lang="zh-CN" smtClean="0">
              <a:latin typeface="Arial" charset="0"/>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D059A9-13DF-4279-AC61-A1B9BB489AE2}"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D059A9-13DF-4279-AC61-A1B9BB489AE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D059A9-13DF-4279-AC61-A1B9BB489AE2}"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D059A9-13DF-4279-AC61-A1B9BB489AE2}"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D059A9-13DF-4279-AC61-A1B9BB489AE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D059A9-13DF-4279-AC61-A1B9BB489AE2}"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DD059A9-13DF-4279-AC61-A1B9BB489AE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DD059A9-13DF-4279-AC61-A1B9BB489AE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DD059A9-13DF-4279-AC61-A1B9BB489AE2}"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D059A9-13DF-4279-AC61-A1B9BB489AE2}"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64DC2186-6104-48BA-9210-9999E4FC976B}" type="datetimeFigureOut">
              <a:rPr lang="zh-CN" altLang="en-US" smtClean="0"/>
              <a:t>2019/9/16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D059A9-13DF-4279-AC61-A1B9BB489AE2}"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4DC2186-6104-48BA-9210-9999E4FC976B}" type="datetimeFigureOut">
              <a:rPr lang="zh-CN" altLang="en-US" smtClean="0"/>
              <a:t>2019/9/16</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DD059A9-13DF-4279-AC61-A1B9BB489AE2}"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5.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479" y="21368"/>
            <a:ext cx="9548680" cy="6836632"/>
          </a:xfrm>
          <a:prstGeom prst="rect">
            <a:avLst/>
          </a:prstGeom>
        </p:spPr>
      </p:pic>
      <p:sp>
        <p:nvSpPr>
          <p:cNvPr id="33794" name="Rectangle 2"/>
          <p:cNvSpPr>
            <a:spLocks noGrp="1" noChangeArrowheads="1"/>
          </p:cNvSpPr>
          <p:nvPr>
            <p:ph type="ctrTitle"/>
          </p:nvPr>
        </p:nvSpPr>
        <p:spPr/>
        <p:txBody>
          <a:bodyPr/>
          <a:lstStyle/>
          <a:p>
            <a:pPr eaLnBrk="1" hangingPunct="1">
              <a:defRPr/>
            </a:pPr>
            <a:endParaRPr lang="zh-CN" altLang="zh-CN" dirty="0" smtClean="0"/>
          </a:p>
        </p:txBody>
      </p:sp>
      <p:sp>
        <p:nvSpPr>
          <p:cNvPr id="33795" name="Rectangle 3"/>
          <p:cNvSpPr>
            <a:spLocks noGrp="1" noChangeArrowheads="1"/>
          </p:cNvSpPr>
          <p:nvPr>
            <p:ph type="subTitle" idx="1"/>
          </p:nvPr>
        </p:nvSpPr>
        <p:spPr>
          <a:xfrm>
            <a:off x="1334461" y="4941168"/>
            <a:ext cx="6400800" cy="1473200"/>
          </a:xfrm>
        </p:spPr>
        <p:txBody>
          <a:bodyPr>
            <a:normAutofit/>
          </a:bodyPr>
          <a:lstStyle/>
          <a:p>
            <a:pPr eaLnBrk="1" hangingPunct="1">
              <a:defRPr/>
            </a:pPr>
            <a:r>
              <a:rPr lang="zh-CN" altLang="en-US" sz="3200" dirty="0" smtClean="0">
                <a:solidFill>
                  <a:srgbClr val="C00000"/>
                </a:solidFill>
              </a:rPr>
              <a:t>秭归县第一实验中学         周海雁</a:t>
            </a:r>
            <a:endParaRPr lang="zh-CN" altLang="zh-CN" sz="3200" dirty="0" smtClean="0">
              <a:solidFill>
                <a:srgbClr val="C00000"/>
              </a:solidFill>
            </a:endParaRPr>
          </a:p>
        </p:txBody>
      </p:sp>
      <p:sp>
        <p:nvSpPr>
          <p:cNvPr id="25605" name="WordArt 5"/>
          <p:cNvSpPr>
            <a:spLocks noChangeArrowheads="1" noChangeShapeType="1"/>
          </p:cNvSpPr>
          <p:nvPr/>
        </p:nvSpPr>
        <p:spPr bwMode="auto">
          <a:xfrm>
            <a:off x="827088" y="1700808"/>
            <a:ext cx="7200900" cy="1944216"/>
          </a:xfrm>
          <a:prstGeom prst="rect">
            <a:avLst/>
          </a:prstGeom>
        </p:spPr>
        <p:txBody>
          <a:bodyPr spcFirstLastPara="1" wrap="none" fromWordArt="1">
            <a:prstTxWarp prst="textArchUp">
              <a:avLst>
                <a:gd name="adj" fmla="val 10800004"/>
              </a:avLst>
            </a:prstTxWarp>
          </a:bodyPr>
          <a:lstStyle/>
          <a:p>
            <a:pPr algn="ctr"/>
            <a:r>
              <a:rPr lang="zh-CN" altLang="en-US" sz="3600" kern="10" dirty="0">
                <a:ln w="9525">
                  <a:solidFill>
                    <a:srgbClr val="FF0000"/>
                  </a:solidFill>
                  <a:round/>
                  <a:headEnd/>
                  <a:tailEnd/>
                </a:ln>
                <a:solidFill>
                  <a:srgbClr val="FF0000"/>
                </a:solidFill>
                <a:latin typeface="华文琥珀" pitchFamily="2" charset="-122"/>
                <a:ea typeface="华文琥珀" pitchFamily="2" charset="-122"/>
              </a:rPr>
              <a:t>珍爱生命，远离毒品</a:t>
            </a:r>
          </a:p>
        </p:txBody>
      </p:sp>
      <p:sp>
        <p:nvSpPr>
          <p:cNvPr id="33798" name="WordArt 6" descr="纸袋"/>
          <p:cNvSpPr>
            <a:spLocks noChangeArrowheads="1" noChangeShapeType="1"/>
          </p:cNvSpPr>
          <p:nvPr/>
        </p:nvSpPr>
        <p:spPr bwMode="auto">
          <a:xfrm>
            <a:off x="4427538" y="5589240"/>
            <a:ext cx="4343400" cy="457200"/>
          </a:xfrm>
          <a:prstGeom prst="rect">
            <a:avLst/>
          </a:prstGeom>
        </p:spPr>
        <p:txBody>
          <a:bodyPr wrap="none" fromWordArt="1">
            <a:prstTxWarp prst="textPlain">
              <a:avLst>
                <a:gd name="adj" fmla="val 50000"/>
              </a:avLst>
            </a:prstTxWarp>
          </a:bodyPr>
          <a:lstStyle/>
          <a:p>
            <a:pPr algn="ctr">
              <a:defRPr/>
            </a:pPr>
            <a:endParaRPr lang="zh-CN" altLang="en-US" sz="3600" dirty="0">
              <a:ln w="9525" cmpd="sng">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宋体"/>
              <a:ea typeface="宋体"/>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128" y="21368"/>
            <a:ext cx="3287960" cy="642987"/>
          </a:xfrm>
          <a:prstGeom prst="rect">
            <a:avLst/>
          </a:prstGeom>
        </p:spPr>
      </p:pic>
    </p:spTree>
    <p:extLst>
      <p:ext uri="{BB962C8B-B14F-4D97-AF65-F5344CB8AC3E}">
        <p14:creationId xmlns:p14="http://schemas.microsoft.com/office/powerpoint/2010/main" val="7159411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descr="200483173329611"/>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071688" y="1484313"/>
            <a:ext cx="5164137" cy="3697287"/>
          </a:xfrm>
          <a:noFill/>
        </p:spPr>
      </p:pic>
      <p:sp>
        <p:nvSpPr>
          <p:cNvPr id="33794" name="Rectangle 2"/>
          <p:cNvSpPr>
            <a:spLocks noGrp="1" noChangeArrowheads="1"/>
          </p:cNvSpPr>
          <p:nvPr>
            <p:ph type="title"/>
          </p:nvPr>
        </p:nvSpPr>
        <p:spPr/>
        <p:txBody>
          <a:bodyPr/>
          <a:lstStyle/>
          <a:p>
            <a:pPr eaLnBrk="1" hangingPunct="1"/>
            <a:r>
              <a:rPr lang="zh-CN" smtClean="0"/>
              <a:t>杜冷丁</a:t>
            </a: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896942862"/>
      </p:ext>
    </p:extLst>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idx="1"/>
          </p:nvPr>
        </p:nvSpPr>
        <p:spPr>
          <a:xfrm>
            <a:off x="468313" y="1052513"/>
            <a:ext cx="8229600" cy="5805487"/>
          </a:xfrm>
        </p:spPr>
        <p:txBody>
          <a:bodyPr/>
          <a:lstStyle/>
          <a:p>
            <a:r>
              <a:rPr lang="zh-CN" altLang="en-US" sz="2800" b="1" dirty="0"/>
              <a:t>一、案例</a:t>
            </a:r>
          </a:p>
          <a:p>
            <a:r>
              <a:rPr kumimoji="1" lang="zh-CN" altLang="en-US" dirty="0">
                <a:latin typeface="Tahoma" pitchFamily="34" charset="0"/>
              </a:rPr>
              <a:t>    这个故事发生在四川的一家强制戒毒所。这家戒毒所，有一位姓王的女医生，她每天看见大量的戒毒人员因吸毒而痛不欲生。一贯好强的她对此表示怀疑：</a:t>
            </a:r>
            <a:r>
              <a:rPr kumimoji="1" lang="zh-CN" altLang="en-US" dirty="0"/>
              <a:t>“</a:t>
            </a:r>
            <a:r>
              <a:rPr kumimoji="1" lang="zh-CN" altLang="en-US" dirty="0">
                <a:latin typeface="Tahoma" pitchFamily="34" charset="0"/>
              </a:rPr>
              <a:t>难道毒瘾真不可抗拒吗</a:t>
            </a:r>
            <a:r>
              <a:rPr kumimoji="1" lang="en-US" altLang="zh-CN" dirty="0">
                <a:latin typeface="Tahoma" pitchFamily="34" charset="0"/>
              </a:rPr>
              <a:t>?</a:t>
            </a:r>
            <a:r>
              <a:rPr kumimoji="1" lang="en-US" altLang="zh-CN" dirty="0"/>
              <a:t>”</a:t>
            </a:r>
            <a:r>
              <a:rPr kumimoji="1" lang="en-US" altLang="zh-CN" dirty="0">
                <a:latin typeface="Tahoma" pitchFamily="34" charset="0"/>
              </a:rPr>
              <a:t> </a:t>
            </a:r>
            <a:r>
              <a:rPr kumimoji="1" lang="zh-CN" altLang="en-US" dirty="0">
                <a:latin typeface="Tahoma" pitchFamily="34" charset="0"/>
              </a:rPr>
              <a:t>她决定要以身拭毒，要亲身</a:t>
            </a:r>
            <a:r>
              <a:rPr kumimoji="1" lang="zh-CN" altLang="en-US" dirty="0"/>
              <a:t>“</a:t>
            </a:r>
            <a:r>
              <a:rPr kumimoji="1" lang="zh-CN" altLang="en-US" dirty="0">
                <a:latin typeface="Tahoma" pitchFamily="34" charset="0"/>
              </a:rPr>
              <a:t>获得感受</a:t>
            </a:r>
            <a:r>
              <a:rPr kumimoji="1" lang="zh-CN" altLang="en-US" dirty="0"/>
              <a:t>”</a:t>
            </a:r>
            <a:r>
              <a:rPr kumimoji="1" lang="zh-CN" altLang="en-US" dirty="0">
                <a:latin typeface="Tahoma" pitchFamily="34" charset="0"/>
              </a:rPr>
              <a:t>，用自己的自信来征服毒品，她要写一篇震动世界的论文，以自己的</a:t>
            </a:r>
            <a:r>
              <a:rPr kumimoji="1" lang="zh-CN" altLang="en-US" dirty="0"/>
              <a:t>“</a:t>
            </a:r>
            <a:r>
              <a:rPr kumimoji="1" lang="zh-CN" altLang="en-US" dirty="0">
                <a:latin typeface="Tahoma" pitchFamily="34" charset="0"/>
              </a:rPr>
              <a:t>伟大</a:t>
            </a:r>
            <a:r>
              <a:rPr kumimoji="1" lang="zh-CN" altLang="en-US" dirty="0"/>
              <a:t>”</a:t>
            </a:r>
            <a:r>
              <a:rPr kumimoji="1" lang="zh-CN" altLang="en-US" dirty="0">
                <a:latin typeface="Tahoma" pitchFamily="34" charset="0"/>
              </a:rPr>
              <a:t>实验来证明自己的与众不同。她从戒毒人员那里获取了购买毒品的渠道，然后开始了她的</a:t>
            </a:r>
            <a:r>
              <a:rPr kumimoji="1" lang="zh-CN" altLang="en-US" dirty="0"/>
              <a:t>“</a:t>
            </a:r>
            <a:r>
              <a:rPr kumimoji="1" lang="zh-CN" altLang="en-US" dirty="0">
                <a:latin typeface="Tahoma" pitchFamily="34" charset="0"/>
              </a:rPr>
              <a:t>伟大安验</a:t>
            </a:r>
            <a:r>
              <a:rPr kumimoji="1" lang="zh-CN" altLang="en-US" dirty="0"/>
              <a:t>”</a:t>
            </a:r>
            <a:r>
              <a:rPr kumimoji="1" lang="zh-CN" altLang="en-US" dirty="0">
                <a:latin typeface="Tahoma" pitchFamily="34" charset="0"/>
              </a:rPr>
              <a:t>。王医生开始了她精心计划的第一步，开始吸了第一口毒，并在专用记录本上描述：</a:t>
            </a:r>
            <a:r>
              <a:rPr kumimoji="1" lang="zh-CN" altLang="en-US" dirty="0"/>
              <a:t>“</a:t>
            </a:r>
            <a:r>
              <a:rPr kumimoji="1" lang="zh-CN" altLang="en-US" dirty="0">
                <a:latin typeface="Tahoma" pitchFamily="34" charset="0"/>
              </a:rPr>
              <a:t>极难受，呕吐。</a:t>
            </a:r>
            <a:r>
              <a:rPr kumimoji="1" lang="zh-CN" altLang="en-US" dirty="0"/>
              <a:t>”</a:t>
            </a:r>
            <a:r>
              <a:rPr kumimoji="1" lang="zh-CN" altLang="en-US" dirty="0">
                <a:latin typeface="Tahoma" pitchFamily="34" charset="0"/>
              </a:rPr>
              <a:t>第二次，她接着记录：</a:t>
            </a:r>
            <a:r>
              <a:rPr kumimoji="1" lang="zh-CN" altLang="en-US" dirty="0"/>
              <a:t>“</a:t>
            </a:r>
            <a:r>
              <a:rPr kumimoji="1" lang="zh-CN" altLang="en-US" dirty="0">
                <a:latin typeface="Tahoma" pitchFamily="34" charset="0"/>
              </a:rPr>
              <a:t>开始有些舒适感。</a:t>
            </a:r>
            <a:r>
              <a:rPr kumimoji="1" lang="zh-CN" altLang="en-US" dirty="0"/>
              <a:t>”</a:t>
            </a:r>
            <a:r>
              <a:rPr kumimoji="1" lang="zh-CN" altLang="en-US" dirty="0">
                <a:latin typeface="Tahoma" pitchFamily="34" charset="0"/>
              </a:rPr>
              <a:t>第三次，她写道：</a:t>
            </a:r>
            <a:r>
              <a:rPr kumimoji="1" lang="zh-CN" altLang="en-US" dirty="0"/>
              <a:t>“</a:t>
            </a:r>
            <a:r>
              <a:rPr kumimoji="1" lang="zh-CN" altLang="en-US" dirty="0">
                <a:latin typeface="Tahoma" pitchFamily="34" charset="0"/>
              </a:rPr>
              <a:t>较适应。</a:t>
            </a:r>
            <a:r>
              <a:rPr kumimoji="1" lang="zh-CN" altLang="en-US" dirty="0"/>
              <a:t>”</a:t>
            </a:r>
            <a:r>
              <a:rPr kumimoji="1" lang="zh-CN" altLang="en-US" dirty="0">
                <a:latin typeface="Tahoma" pitchFamily="34" charset="0"/>
              </a:rPr>
              <a:t>如果这时她毅然止步，她仍然是一名令人尊敬的医生，但她没有。第四次，她又写道：</a:t>
            </a:r>
            <a:r>
              <a:rPr kumimoji="1" lang="zh-CN" altLang="en-US" dirty="0"/>
              <a:t>“</a:t>
            </a:r>
            <a:r>
              <a:rPr kumimoji="1" lang="zh-CN" altLang="en-US" dirty="0">
                <a:latin typeface="Tahoma" pitchFamily="34" charset="0"/>
              </a:rPr>
              <a:t>完全适应</a:t>
            </a:r>
            <a:r>
              <a:rPr kumimoji="1" lang="zh-CN" altLang="en-US" dirty="0"/>
              <a:t>”</a:t>
            </a:r>
            <a:r>
              <a:rPr kumimoji="1" lang="zh-CN" altLang="en-US" dirty="0">
                <a:latin typeface="Tahoma" pitchFamily="34" charset="0"/>
              </a:rPr>
              <a:t>。这时，她已认定自己是真正的海洛因征服者，是一名地</a:t>
            </a:r>
          </a:p>
        </p:txBody>
      </p:sp>
      <p:sp>
        <p:nvSpPr>
          <p:cNvPr id="52226" name="Rectangle 2"/>
          <p:cNvSpPr>
            <a:spLocks noGrp="1" noChangeArrowheads="1"/>
          </p:cNvSpPr>
          <p:nvPr>
            <p:ph type="title"/>
          </p:nvPr>
        </p:nvSpPr>
        <p:spPr>
          <a:xfrm>
            <a:off x="457200" y="277813"/>
            <a:ext cx="8229600" cy="919162"/>
          </a:xfrm>
        </p:spPr>
        <p:txBody>
          <a:bodyPr/>
          <a:lstStyle/>
          <a:p>
            <a:pPr eaLnBrk="1" hangingPunct="1">
              <a:defRPr/>
            </a:pPr>
            <a:r>
              <a:rPr lang="zh-CN" smtClean="0"/>
              <a:t>吸毒的案例</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010589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1"/>
          </p:nvPr>
        </p:nvSpPr>
        <p:spPr>
          <a:xfrm>
            <a:off x="0" y="765175"/>
            <a:ext cx="9144000" cy="6092825"/>
          </a:xfrm>
        </p:spPr>
        <p:txBody>
          <a:bodyPr/>
          <a:lstStyle/>
          <a:p>
            <a:pPr>
              <a:buNone/>
            </a:pPr>
            <a:r>
              <a:rPr lang="zh-CN" altLang="zh-CN" sz="2400" dirty="0" smtClean="0">
                <a:latin typeface="Arial"/>
              </a:rPr>
              <a:t>“</a:t>
            </a:r>
            <a:r>
              <a:rPr kumimoji="1" lang="zh-CN" altLang="en-US" dirty="0"/>
              <a:t>地道道的吸毒人员，她要将亲身实验告诉世人，她是毒魔的唯一征服者。她要像丢弃一双破鞋一样地丢弃毒品。</a:t>
            </a:r>
          </a:p>
          <a:p>
            <a:pPr>
              <a:buNone/>
            </a:pPr>
            <a:r>
              <a:rPr kumimoji="1" lang="zh-CN" altLang="en-US" dirty="0"/>
              <a:t>          然而当她象饿虎扑羊般地扑向海洛因时，一切就变得那么地可悲、可叹又可笑了。这时她害怕了，她开始挣扎了，然而越来越大的毒瘾，使她难以自拔，先失去了丈夫，然后把存款吸光，把家俱变卖，然后变得一贫如洗。没多久，她的身体开始变得丑陋：身体消瘦，头发开始脱落，身体表面所有可以注射的大小静脉处已看不见一处完好的肌肤。最后，在她“伟大的实验”只有</a:t>
            </a:r>
            <a:r>
              <a:rPr kumimoji="1" lang="en-US" altLang="zh-CN" dirty="0"/>
              <a:t>1</a:t>
            </a:r>
            <a:r>
              <a:rPr kumimoji="1" lang="zh-CN" altLang="en-US" dirty="0"/>
              <a:t>年零</a:t>
            </a:r>
            <a:r>
              <a:rPr kumimoji="1" lang="en-US" altLang="zh-CN" dirty="0"/>
              <a:t>7</a:t>
            </a:r>
            <a:r>
              <a:rPr kumimoji="1" lang="zh-CN" altLang="en-US" dirty="0"/>
              <a:t>个月的时候，割脉自杀了。此时，她才</a:t>
            </a:r>
            <a:r>
              <a:rPr kumimoji="1" lang="en-US" altLang="zh-CN" dirty="0"/>
              <a:t>30</a:t>
            </a:r>
            <a:r>
              <a:rPr kumimoji="1" lang="zh-CN" altLang="en-US" dirty="0"/>
              <a:t>岁。</a:t>
            </a:r>
          </a:p>
          <a:p>
            <a:pPr>
              <a:buNone/>
            </a:pPr>
            <a:r>
              <a:rPr kumimoji="1" lang="zh-CN" altLang="en-US" dirty="0"/>
              <a:t>          一个戒毒所的女医生掉进毒窟就不能自拔，所以我们一定要珍惜生命，远离毒品，千万别把生命当儿戏，千万别沾第一口</a:t>
            </a:r>
            <a:r>
              <a:rPr kumimoji="1" lang="en-US" altLang="zh-CN" dirty="0"/>
              <a:t>!</a:t>
            </a:r>
          </a:p>
        </p:txBody>
      </p:sp>
      <p:sp>
        <p:nvSpPr>
          <p:cNvPr id="53250" name="Rectangle 2"/>
          <p:cNvSpPr>
            <a:spLocks noGrp="1" noChangeArrowheads="1"/>
          </p:cNvSpPr>
          <p:nvPr>
            <p:ph type="title"/>
          </p:nvPr>
        </p:nvSpPr>
        <p:spPr>
          <a:xfrm>
            <a:off x="468313" y="0"/>
            <a:ext cx="8229600" cy="919163"/>
          </a:xfrm>
        </p:spPr>
        <p:txBody>
          <a:bodyPr/>
          <a:lstStyle/>
          <a:p>
            <a:pPr eaLnBrk="1" hangingPunct="1">
              <a:defRPr/>
            </a:pPr>
            <a:r>
              <a:rPr lang="zh-CN" dirty="0" smtClean="0"/>
              <a:t>吸毒的案例</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2493226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606925" y="260350"/>
            <a:ext cx="4537075" cy="1152525"/>
          </a:xfrm>
        </p:spPr>
        <p:txBody>
          <a:bodyPr/>
          <a:lstStyle/>
          <a:p>
            <a:pPr eaLnBrk="1" hangingPunct="1"/>
            <a:r>
              <a:rPr lang="zh-CN" sz="5400" smtClean="0">
                <a:solidFill>
                  <a:srgbClr val="6666FF"/>
                </a:solidFill>
              </a:rPr>
              <a:t>思考</a:t>
            </a:r>
          </a:p>
        </p:txBody>
      </p:sp>
      <p:sp>
        <p:nvSpPr>
          <p:cNvPr id="36867" name="Rectangle 3"/>
          <p:cNvSpPr>
            <a:spLocks noGrp="1" noChangeArrowheads="1"/>
          </p:cNvSpPr>
          <p:nvPr>
            <p:ph type="body" idx="4294967295"/>
          </p:nvPr>
        </p:nvSpPr>
        <p:spPr>
          <a:xfrm>
            <a:off x="0" y="1484313"/>
            <a:ext cx="8459788" cy="3673475"/>
          </a:xfrm>
        </p:spPr>
        <p:txBody>
          <a:bodyPr/>
          <a:lstStyle/>
          <a:p>
            <a:pPr eaLnBrk="1" hangingPunct="1">
              <a:buFontTx/>
              <a:buNone/>
            </a:pPr>
            <a:endParaRPr lang="zh-CN" altLang="zh-CN" b="1" smtClean="0">
              <a:solidFill>
                <a:srgbClr val="800000"/>
              </a:solidFill>
            </a:endParaRPr>
          </a:p>
          <a:p>
            <a:pPr eaLnBrk="1" hangingPunct="1">
              <a:buFontTx/>
              <a:buNone/>
            </a:pPr>
            <a:endParaRPr lang="zh-CN" altLang="zh-CN" b="1" smtClean="0">
              <a:solidFill>
                <a:srgbClr val="800000"/>
              </a:solidFill>
            </a:endParaRPr>
          </a:p>
          <a:p>
            <a:pPr algn="ctr" eaLnBrk="1" hangingPunct="1">
              <a:buFontTx/>
              <a:buNone/>
            </a:pPr>
            <a:r>
              <a:rPr lang="zh-CN" sz="4800" b="1" smtClean="0">
                <a:solidFill>
                  <a:srgbClr val="800000"/>
                </a:solidFill>
              </a:rPr>
              <a:t>看了这么多资料，你有些什么   感想？</a:t>
            </a:r>
          </a:p>
        </p:txBody>
      </p:sp>
      <p:sp>
        <p:nvSpPr>
          <p:cNvPr id="54276" name="Text Box 4"/>
          <p:cNvSpPr txBox="1">
            <a:spLocks noChangeArrowheads="1"/>
          </p:cNvSpPr>
          <p:nvPr/>
        </p:nvSpPr>
        <p:spPr bwMode="auto">
          <a:xfrm>
            <a:off x="250825" y="2565400"/>
            <a:ext cx="4968875" cy="701675"/>
          </a:xfrm>
          <a:prstGeom prst="rect">
            <a:avLst/>
          </a:prstGeom>
          <a:noFill/>
          <a:ln w="9525">
            <a:noFill/>
            <a:miter lim="800000"/>
            <a:headEnd/>
            <a:tailEnd/>
          </a:ln>
        </p:spPr>
        <p:txBody>
          <a:bodyPr>
            <a:spAutoFit/>
          </a:bodyPr>
          <a:lstStyle/>
          <a:p>
            <a:pPr>
              <a:spcBef>
                <a:spcPct val="20000"/>
              </a:spcBef>
              <a:buClr>
                <a:schemeClr val="bg2"/>
              </a:buClr>
              <a:buSzPct val="75000"/>
              <a:buFont typeface="Wingdings" pitchFamily="2" charset="2"/>
              <a:buNone/>
              <a:defRPr/>
            </a:pPr>
            <a:r>
              <a:rPr lang="zh-CN" altLang="zh-CN" sz="4000">
                <a:solidFill>
                  <a:srgbClr val="FF3300"/>
                </a:solidFill>
                <a:latin typeface="Arial" pitchFamily="34" charset="0"/>
                <a:ea typeface="楷体_GB2312" pitchFamily="49" charset="-122"/>
              </a:rPr>
              <a:t>      </a:t>
            </a:r>
            <a:endParaRPr lang="zh-CN" altLang="zh-CN" sz="3200" b="1">
              <a:solidFill>
                <a:srgbClr val="FF3300"/>
              </a:solidFill>
              <a:effectLst>
                <a:outerShdw blurRad="38100" dist="38100" dir="2700000" algn="tl">
                  <a:srgbClr val="C0C0C0"/>
                </a:outerShdw>
              </a:effectLst>
              <a:latin typeface="Arial" pitchFamily="34" charset="0"/>
              <a:ea typeface="楷体_GB2312" pitchFamily="49" charset="-122"/>
            </a:endParaRPr>
          </a:p>
        </p:txBody>
      </p:sp>
      <p:pic>
        <p:nvPicPr>
          <p:cNvPr id="36869" name="Picture 6" descr="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4437063"/>
            <a:ext cx="1873250"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223438540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4276"/>
                                        </p:tgtEl>
                                        <p:attrNameLst>
                                          <p:attrName>style.visibility</p:attrName>
                                        </p:attrNameLst>
                                      </p:cBhvr>
                                      <p:to>
                                        <p:strVal val="visible"/>
                                      </p:to>
                                    </p:set>
                                    <p:animEffect transition="in" filter="blinds(horizontal)">
                                      <p:cBhvr>
                                        <p:cTn id="7"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idx="1"/>
          </p:nvPr>
        </p:nvSpPr>
        <p:spPr/>
        <p:txBody>
          <a:bodyPr/>
          <a:lstStyle/>
          <a:p>
            <a:pPr eaLnBrk="1" hangingPunct="1"/>
            <a:endParaRPr lang="zh-CN" altLang="zh-CN" smtClean="0"/>
          </a:p>
        </p:txBody>
      </p:sp>
      <p:sp>
        <p:nvSpPr>
          <p:cNvPr id="37892" name="Rectangle 4"/>
          <p:cNvSpPr>
            <a:spLocks noGrp="1" noChangeArrowheads="1"/>
          </p:cNvSpPr>
          <p:nvPr>
            <p:ph type="title"/>
          </p:nvPr>
        </p:nvSpPr>
        <p:spPr>
          <a:xfrm>
            <a:off x="468313" y="333375"/>
            <a:ext cx="8351837" cy="1501775"/>
          </a:xfrm>
        </p:spPr>
        <p:txBody>
          <a:bodyPr>
            <a:normAutofit fontScale="90000"/>
          </a:bodyPr>
          <a:lstStyle/>
          <a:p>
            <a:pPr eaLnBrk="1" hangingPunct="1"/>
            <a:r>
              <a:rPr lang="zh-CN" sz="4000" b="1" smtClean="0">
                <a:solidFill>
                  <a:schemeClr val="tx1"/>
                </a:solidFill>
              </a:rPr>
              <a:t>讨论一下吸毒对个人、家庭、社会造成什么样的后果？</a:t>
            </a:r>
            <a:r>
              <a:rPr lang="zh-CN" sz="4000" smtClean="0">
                <a:solidFill>
                  <a:schemeClr val="tx1"/>
                </a:solidFill>
              </a:rPr>
              <a:t> </a:t>
            </a:r>
            <a:br>
              <a:rPr lang="zh-CN" sz="4000" smtClean="0">
                <a:solidFill>
                  <a:schemeClr val="tx1"/>
                </a:solidFill>
              </a:rPr>
            </a:br>
            <a:endParaRPr lang="zh-CN" sz="4000" smtClean="0">
              <a:solidFill>
                <a:schemeClr val="tx1"/>
              </a:solidFill>
            </a:endParaRPr>
          </a:p>
        </p:txBody>
      </p:sp>
      <p:pic>
        <p:nvPicPr>
          <p:cNvPr id="37891" name="Picture 3" descr="91fd6284d71262def703a6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5" descr="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313"/>
            <a:ext cx="914400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31530352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idx="1"/>
          </p:nvPr>
        </p:nvSpPr>
        <p:spPr>
          <a:xfrm>
            <a:off x="0" y="908050"/>
            <a:ext cx="4643438" cy="5949950"/>
          </a:xfrm>
        </p:spPr>
        <p:txBody>
          <a:bodyPr/>
          <a:lstStyle/>
          <a:p>
            <a:pPr eaLnBrk="1" hangingPunct="1">
              <a:buFontTx/>
              <a:buNone/>
            </a:pPr>
            <a:r>
              <a:rPr lang="zh-CN" sz="2800" smtClean="0"/>
              <a:t>妖艳的花枝头摇曳 </a:t>
            </a:r>
          </a:p>
          <a:p>
            <a:pPr eaLnBrk="1" hangingPunct="1">
              <a:buFontTx/>
              <a:buNone/>
            </a:pPr>
            <a:r>
              <a:rPr lang="zh-CN" sz="2800" smtClean="0"/>
              <a:t>诱惑着心中的罪恶 </a:t>
            </a:r>
          </a:p>
          <a:p>
            <a:pPr eaLnBrk="1" hangingPunct="1">
              <a:buFontTx/>
              <a:buNone/>
            </a:pPr>
            <a:r>
              <a:rPr lang="zh-CN" sz="2800" smtClean="0"/>
              <a:t>恶魔的种子在发芽</a:t>
            </a:r>
          </a:p>
          <a:p>
            <a:pPr eaLnBrk="1" hangingPunct="1">
              <a:buFontTx/>
              <a:buNone/>
            </a:pPr>
            <a:r>
              <a:rPr lang="zh-CN" sz="2800" smtClean="0"/>
              <a:t>驱散了心中的善念</a:t>
            </a:r>
          </a:p>
          <a:p>
            <a:pPr eaLnBrk="1" hangingPunct="1">
              <a:buFontTx/>
              <a:buNone/>
            </a:pPr>
            <a:endParaRPr lang="zh-CN" altLang="zh-CN" sz="2800" smtClean="0"/>
          </a:p>
          <a:p>
            <a:pPr eaLnBrk="1" hangingPunct="1">
              <a:buFontTx/>
              <a:buNone/>
            </a:pPr>
            <a:r>
              <a:rPr lang="zh-CN" sz="2800" smtClean="0"/>
              <a:t>从此 </a:t>
            </a:r>
          </a:p>
          <a:p>
            <a:pPr eaLnBrk="1" hangingPunct="1">
              <a:buFontTx/>
              <a:buNone/>
            </a:pPr>
            <a:r>
              <a:rPr lang="zh-CN" sz="2800" smtClean="0"/>
              <a:t>你的生命失去光彩 </a:t>
            </a:r>
          </a:p>
          <a:p>
            <a:pPr eaLnBrk="1" hangingPunct="1">
              <a:buFontTx/>
              <a:buNone/>
            </a:pPr>
            <a:r>
              <a:rPr lang="zh-CN" sz="2800" smtClean="0"/>
              <a:t>你的生活失去意义 </a:t>
            </a:r>
          </a:p>
          <a:p>
            <a:pPr eaLnBrk="1" hangingPunct="1">
              <a:buFontTx/>
              <a:buNone/>
            </a:pPr>
            <a:r>
              <a:rPr lang="zh-CN" sz="2800" smtClean="0"/>
              <a:t>从此 </a:t>
            </a:r>
          </a:p>
          <a:p>
            <a:pPr eaLnBrk="1" hangingPunct="1">
              <a:buFontTx/>
              <a:buNone/>
            </a:pPr>
            <a:r>
              <a:rPr lang="zh-CN" sz="2800" smtClean="0"/>
              <a:t>你的家人日日夜夜牵肠挂肚</a:t>
            </a:r>
          </a:p>
          <a:p>
            <a:pPr eaLnBrk="1" hangingPunct="1">
              <a:buFontTx/>
              <a:buNone/>
            </a:pPr>
            <a:r>
              <a:rPr lang="zh-CN" sz="2800" smtClean="0"/>
              <a:t>你的朋友时时刻刻提心吊胆 </a:t>
            </a:r>
          </a:p>
        </p:txBody>
      </p:sp>
      <p:sp>
        <p:nvSpPr>
          <p:cNvPr id="38915" name="WordArt 3"/>
          <p:cNvSpPr>
            <a:spLocks noChangeArrowheads="1" noChangeShapeType="1"/>
          </p:cNvSpPr>
          <p:nvPr/>
        </p:nvSpPr>
        <p:spPr bwMode="auto">
          <a:xfrm>
            <a:off x="2987824" y="1"/>
            <a:ext cx="3960664" cy="6206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kern="10" dirty="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宋体"/>
                <a:ea typeface="宋体"/>
              </a:rPr>
              <a:t>诗朗诵：罪恶天堂</a:t>
            </a:r>
          </a:p>
        </p:txBody>
      </p:sp>
      <p:sp>
        <p:nvSpPr>
          <p:cNvPr id="38916" name="Text Box 4"/>
          <p:cNvSpPr txBox="1">
            <a:spLocks noChangeArrowheads="1"/>
          </p:cNvSpPr>
          <p:nvPr/>
        </p:nvSpPr>
        <p:spPr bwMode="auto">
          <a:xfrm>
            <a:off x="4606925" y="908050"/>
            <a:ext cx="4537075" cy="564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a:solidFill>
                  <a:schemeClr val="tx1"/>
                </a:solidFill>
                <a:latin typeface="Times New Roman" pitchFamily="18" charset="0"/>
                <a:ea typeface="宋体" pitchFamily="2" charset="-122"/>
              </a:defRPr>
            </a:lvl1pPr>
            <a:lvl2pPr marL="742950" indent="-285750" eaLnBrk="0" hangingPunct="0">
              <a:defRPr sz="2800">
                <a:solidFill>
                  <a:schemeClr val="tx1"/>
                </a:solidFill>
                <a:latin typeface="Times New Roman" pitchFamily="18" charset="0"/>
                <a:ea typeface="宋体" pitchFamily="2" charset="-122"/>
              </a:defRPr>
            </a:lvl2pPr>
            <a:lvl3pPr marL="1143000" indent="-228600" eaLnBrk="0" hangingPunct="0">
              <a:defRPr sz="2800">
                <a:solidFill>
                  <a:schemeClr val="tx1"/>
                </a:solidFill>
                <a:latin typeface="Times New Roman" pitchFamily="18" charset="0"/>
                <a:ea typeface="宋体" pitchFamily="2" charset="-122"/>
              </a:defRPr>
            </a:lvl3pPr>
            <a:lvl4pPr marL="1600200" indent="-228600" eaLnBrk="0" hangingPunct="0">
              <a:defRPr sz="2800">
                <a:solidFill>
                  <a:schemeClr val="tx1"/>
                </a:solidFill>
                <a:latin typeface="Times New Roman" pitchFamily="18" charset="0"/>
                <a:ea typeface="宋体" pitchFamily="2" charset="-122"/>
              </a:defRPr>
            </a:lvl4pPr>
            <a:lvl5pPr marL="2057400" indent="-228600" eaLnBrk="0" hangingPunct="0">
              <a:defRPr sz="28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sz="28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sz="28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sz="28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sz="2800">
                <a:solidFill>
                  <a:schemeClr val="tx1"/>
                </a:solidFill>
                <a:latin typeface="Times New Roman" pitchFamily="18" charset="0"/>
                <a:ea typeface="宋体" pitchFamily="2" charset="-122"/>
              </a:defRPr>
            </a:lvl9pPr>
          </a:lstStyle>
          <a:p>
            <a:pPr eaLnBrk="1" hangingPunct="1"/>
            <a:r>
              <a:rPr lang="zh-CN"/>
              <a:t>有人说这是通往天堂的列车 </a:t>
            </a:r>
          </a:p>
          <a:p>
            <a:pPr eaLnBrk="1" hangingPunct="1"/>
            <a:r>
              <a:rPr lang="zh-CN"/>
              <a:t>殊不知天堂的下一站是地狱 </a:t>
            </a:r>
          </a:p>
          <a:p>
            <a:pPr eaLnBrk="1" hangingPunct="1"/>
            <a:r>
              <a:rPr lang="zh-CN"/>
              <a:t>有人说它能让你飘飘欲仙 </a:t>
            </a:r>
          </a:p>
          <a:p>
            <a:pPr eaLnBrk="1" hangingPunct="1"/>
            <a:r>
              <a:rPr lang="zh-CN"/>
              <a:t>哪知它的代价是付出生命  </a:t>
            </a:r>
          </a:p>
          <a:p>
            <a:pPr eaLnBrk="1" hangingPunct="1"/>
            <a:r>
              <a:rPr lang="zh-CN" altLang="zh-CN"/>
              <a:t> </a:t>
            </a:r>
          </a:p>
          <a:p>
            <a:pPr eaLnBrk="1" hangingPunct="1"/>
            <a:r>
              <a:rPr lang="zh-CN"/>
              <a:t>它是沦落的国度 </a:t>
            </a:r>
          </a:p>
          <a:p>
            <a:pPr eaLnBrk="1" hangingPunct="1"/>
            <a:r>
              <a:rPr lang="zh-CN"/>
              <a:t>使你泥足深陷不能自拔 </a:t>
            </a:r>
          </a:p>
          <a:p>
            <a:pPr eaLnBrk="1" hangingPunct="1"/>
            <a:r>
              <a:rPr lang="zh-CN"/>
              <a:t>它是罪恶的天堂 </a:t>
            </a:r>
          </a:p>
          <a:p>
            <a:pPr eaLnBrk="1" hangingPunct="1"/>
            <a:r>
              <a:rPr lang="zh-CN"/>
              <a:t>使你乐而忘死魂无归所 </a:t>
            </a:r>
          </a:p>
          <a:p>
            <a:pPr eaLnBrk="1" hangingPunct="1"/>
            <a:endParaRPr lang="zh-CN" altLang="zh-CN"/>
          </a:p>
          <a:p>
            <a:pPr eaLnBrk="1" hangingPunct="1"/>
            <a:r>
              <a:rPr lang="zh-CN"/>
              <a:t>请看清妖艳背后的剧毒 </a:t>
            </a:r>
          </a:p>
          <a:p>
            <a:pPr eaLnBrk="1" hangingPunct="1"/>
            <a:r>
              <a:rPr lang="zh-CN"/>
              <a:t>高举手中的真理火焰 </a:t>
            </a:r>
          </a:p>
          <a:p>
            <a:pPr eaLnBrk="1" hangingPunct="1"/>
            <a:r>
              <a:rPr lang="zh-CN"/>
              <a:t>将这座罪恶天堂焚烧</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0632136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68313" y="0"/>
            <a:ext cx="8229600" cy="1143000"/>
          </a:xfrm>
        </p:spPr>
        <p:txBody>
          <a:bodyPr/>
          <a:lstStyle/>
          <a:p>
            <a:pPr eaLnBrk="1" hangingPunct="1">
              <a:defRPr/>
            </a:pPr>
            <a:r>
              <a:rPr lang="zh-CN" sz="5400" b="0" smtClean="0"/>
              <a:t>禁毒史</a:t>
            </a:r>
          </a:p>
        </p:txBody>
      </p:sp>
      <p:sp>
        <p:nvSpPr>
          <p:cNvPr id="39939" name="Rectangle 3"/>
          <p:cNvSpPr>
            <a:spLocks noChangeArrowheads="1"/>
          </p:cNvSpPr>
          <p:nvPr/>
        </p:nvSpPr>
        <p:spPr bwMode="auto">
          <a:xfrm>
            <a:off x="0" y="1223963"/>
            <a:ext cx="8964613" cy="496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zh-CN" sz="3200" b="1">
                <a:latin typeface="Arial" charset="0"/>
              </a:rPr>
              <a:t>       6.26</a:t>
            </a:r>
            <a:r>
              <a:rPr lang="zh-CN" sz="3200" b="1">
                <a:latin typeface="Arial" charset="0"/>
              </a:rPr>
              <a:t>是国际禁毒日，</a:t>
            </a:r>
            <a:r>
              <a:rPr lang="zh-CN" altLang="zh-CN" sz="3200" b="1">
                <a:latin typeface="Arial" charset="0"/>
              </a:rPr>
              <a:t>6.3</a:t>
            </a:r>
            <a:r>
              <a:rPr lang="zh-CN" sz="3200" b="1">
                <a:latin typeface="Arial" charset="0"/>
              </a:rPr>
              <a:t>是林则徐虎门销烟纪念日，每一位中华儿女都应铭记这个意义重大的日子。可以说中国是受毒品迫害最深的国家，而迄今仍有一部分人执迷不悟，顽固不化。英国人不仅毒害了我们的祖先，且时至今日仍试图掩盖历史，在一次大英国书馆名为“交易场所</a:t>
            </a:r>
            <a:r>
              <a:rPr lang="zh-CN" altLang="zh-CN" sz="3200" b="1">
                <a:latin typeface="Arial" charset="0"/>
              </a:rPr>
              <a:t>——</a:t>
            </a:r>
            <a:r>
              <a:rPr lang="zh-CN" sz="3200" b="1">
                <a:latin typeface="Arial" charset="0"/>
              </a:rPr>
              <a:t>东印度公司和亚洲”的展览上，英国人不仅美化了鸦片战争，且只字不提及英国商人如何挟英国军事力量作后盾，在十九世纪强迫中国接受他们倾销鸦片，导致约</a:t>
            </a:r>
            <a:r>
              <a:rPr lang="zh-CN" altLang="zh-CN" sz="3200" b="1">
                <a:latin typeface="Arial" charset="0"/>
              </a:rPr>
              <a:t>1700</a:t>
            </a:r>
            <a:r>
              <a:rPr lang="zh-CN" sz="3200" b="1">
                <a:latin typeface="Arial" charset="0"/>
              </a:rPr>
              <a:t>万中国人因染上毒品而死。</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0900948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idx="1"/>
          </p:nvPr>
        </p:nvSpPr>
        <p:spPr>
          <a:xfrm>
            <a:off x="0" y="0"/>
            <a:ext cx="8964613" cy="6858000"/>
          </a:xfrm>
        </p:spPr>
        <p:txBody>
          <a:bodyPr/>
          <a:lstStyle/>
          <a:p>
            <a:pPr algn="ctr" eaLnBrk="1" hangingPunct="1">
              <a:buFont typeface="Wingdings" pitchFamily="2" charset="2"/>
              <a:buNone/>
              <a:defRPr/>
            </a:pPr>
            <a:r>
              <a:rPr lang="zh-CN" b="1" smtClean="0">
                <a:solidFill>
                  <a:srgbClr val="FFFF00"/>
                </a:solidFill>
              </a:rPr>
              <a:t>吸毒多久就会成瘾？</a:t>
            </a:r>
          </a:p>
          <a:p>
            <a:pPr algn="ctr" eaLnBrk="1" hangingPunct="1">
              <a:buFont typeface="Wingdings" pitchFamily="2" charset="2"/>
              <a:buNone/>
              <a:defRPr/>
            </a:pPr>
            <a:endParaRPr lang="zh-CN" b="1" smtClean="0">
              <a:solidFill>
                <a:srgbClr val="FFFF00"/>
              </a:solidFill>
            </a:endParaRPr>
          </a:p>
          <a:p>
            <a:pPr eaLnBrk="1" hangingPunct="1">
              <a:buFont typeface="Wingdings" pitchFamily="2" charset="2"/>
              <a:buNone/>
              <a:defRPr/>
            </a:pPr>
            <a:r>
              <a:rPr lang="zh-CN" b="1" smtClean="0"/>
              <a:t>           </a:t>
            </a:r>
            <a:r>
              <a:rPr lang="zh-CN" smtClean="0"/>
              <a:t>一旦沾染毒品就会成瘾是每个吸毒者的必然结局。成瘾时间的快慢与使用毒品的种类、纯度、剂量、每日的次数，及滥用的方式而异，个体耐受差异也有重要的关系。</a:t>
            </a:r>
            <a:r>
              <a:rPr lang="zh-CN" smtClean="0">
                <a:latin typeface="Arial"/>
              </a:rPr>
              <a:t> </a:t>
            </a:r>
            <a:r>
              <a:rPr lang="zh-CN" smtClean="0"/>
              <a:t> 据资料记载，吸食海洛因，每日四次，每次一克，连续三天就能使人产生毒瘾。也有报道，每日吸食一次海洛因，五天左右就能产生毒瘾。亦有报道，海洛因四号静脉注射一次就足以令你上瘾，戒断综合症的出现，是认定阿片类成瘾的重要临床标志。</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4590409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descr="禁毒14"/>
          <p:cNvPicPr>
            <a:picLocks noGrp="1" noRot="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a:xfrm>
            <a:off x="2863838" y="2674938"/>
            <a:ext cx="3424262" cy="3451225"/>
          </a:xfrm>
          <a:noFill/>
        </p:spPr>
      </p:pic>
      <p:sp>
        <p:nvSpPr>
          <p:cNvPr id="41986" name="Rectangle 2"/>
          <p:cNvSpPr>
            <a:spLocks noGrp="1" noRot="1" noChangeArrowheads="1"/>
          </p:cNvSpPr>
          <p:nvPr>
            <p:ph type="title"/>
          </p:nvPr>
        </p:nvSpPr>
        <p:spPr/>
        <p:txBody>
          <a:bodyPr/>
          <a:lstStyle/>
          <a:p>
            <a:pPr eaLnBrk="1" hangingPunct="1"/>
            <a:r>
              <a:rPr lang="zh-CN" sz="5400" smtClean="0"/>
              <a:t>禁毒漫画</a:t>
            </a: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23987641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eaLnBrk="1" hangingPunct="1">
              <a:defRPr/>
            </a:pPr>
            <a:r>
              <a:rPr lang="en-US" altLang="zh-CN" sz="3600" dirty="0" smtClean="0">
                <a:latin typeface="华文新魏" pitchFamily="2" charset="-122"/>
                <a:ea typeface="华文新魏" pitchFamily="2" charset="-122"/>
              </a:rPr>
              <a:t>1997</a:t>
            </a:r>
            <a:r>
              <a:rPr lang="zh-CN" altLang="en-US" sz="3600" dirty="0" smtClean="0">
                <a:latin typeface="华文新魏" pitchFamily="2" charset="-122"/>
                <a:ea typeface="华文新魏" pitchFamily="2" charset="-122"/>
              </a:rPr>
              <a:t>年</a:t>
            </a:r>
            <a:r>
              <a:rPr lang="en-US" altLang="zh-CN" sz="3600" dirty="0" smtClean="0">
                <a:latin typeface="华文新魏" pitchFamily="2" charset="-122"/>
                <a:ea typeface="华文新魏" pitchFamily="2" charset="-122"/>
              </a:rPr>
              <a:t>3</a:t>
            </a:r>
            <a:r>
              <a:rPr lang="zh-CN" altLang="en-US" sz="3600" dirty="0" smtClean="0">
                <a:latin typeface="华文新魏" pitchFamily="2" charset="-122"/>
                <a:ea typeface="华文新魏" pitchFamily="2" charset="-122"/>
              </a:rPr>
              <a:t>月</a:t>
            </a:r>
            <a:r>
              <a:rPr lang="en-US" altLang="zh-CN" sz="3600" dirty="0" smtClean="0">
                <a:latin typeface="华文新魏" pitchFamily="2" charset="-122"/>
                <a:ea typeface="华文新魏" pitchFamily="2" charset="-122"/>
              </a:rPr>
              <a:t>14</a:t>
            </a:r>
            <a:r>
              <a:rPr lang="zh-CN" altLang="en-US" sz="3600" dirty="0" smtClean="0">
                <a:latin typeface="华文新魏" pitchFamily="2" charset="-122"/>
                <a:ea typeface="华文新魏" pitchFamily="2" charset="-122"/>
              </a:rPr>
              <a:t>日，经第八届全国人民代</a:t>
            </a:r>
            <a:r>
              <a:rPr lang="zh-CN" altLang="en-US" sz="3600" dirty="0" smtClean="0">
                <a:solidFill>
                  <a:srgbClr val="0000FF"/>
                </a:solidFill>
                <a:latin typeface="华文新魏" pitchFamily="2" charset="-122"/>
                <a:ea typeface="华文新魏" pitchFamily="2" charset="-122"/>
              </a:rPr>
              <a:t>表大会第五次会议修订的</a:t>
            </a:r>
            <a:r>
              <a:rPr lang="en-US" altLang="zh-CN" sz="3600" dirty="0" smtClean="0">
                <a:solidFill>
                  <a:srgbClr val="0000FF"/>
                </a:solidFill>
                <a:latin typeface="华文新魏" pitchFamily="2" charset="-122"/>
                <a:ea typeface="华文新魏" pitchFamily="2" charset="-122"/>
              </a:rPr>
              <a:t>《</a:t>
            </a:r>
            <a:r>
              <a:rPr lang="zh-CN" altLang="en-US" sz="3600" dirty="0" smtClean="0">
                <a:solidFill>
                  <a:srgbClr val="0000FF"/>
                </a:solidFill>
                <a:latin typeface="华文新魏" pitchFamily="2" charset="-122"/>
                <a:ea typeface="华文新魏" pitchFamily="2" charset="-122"/>
              </a:rPr>
              <a:t>刑法</a:t>
            </a:r>
            <a:r>
              <a:rPr lang="en-US" altLang="zh-CN" sz="3600" dirty="0" smtClean="0">
                <a:solidFill>
                  <a:srgbClr val="0000FF"/>
                </a:solidFill>
                <a:latin typeface="华文新魏" pitchFamily="2" charset="-122"/>
                <a:ea typeface="华文新魏" pitchFamily="2" charset="-122"/>
              </a:rPr>
              <a:t>》</a:t>
            </a:r>
            <a:r>
              <a:rPr lang="zh-CN" altLang="en-US" sz="3600" dirty="0" smtClean="0">
                <a:solidFill>
                  <a:srgbClr val="0000FF"/>
                </a:solidFill>
                <a:latin typeface="华文新魏" pitchFamily="2" charset="-122"/>
                <a:ea typeface="华文新魏" pitchFamily="2" charset="-122"/>
              </a:rPr>
              <a:t>，对</a:t>
            </a:r>
            <a:r>
              <a:rPr lang="en-US" altLang="zh-CN" sz="3600" dirty="0" smtClean="0">
                <a:latin typeface="华文新魏" pitchFamily="2" charset="-122"/>
                <a:ea typeface="华文新魏" pitchFamily="2" charset="-122"/>
              </a:rPr>
              <a:t>《</a:t>
            </a:r>
            <a:r>
              <a:rPr lang="zh-CN" altLang="en-US" sz="3600" dirty="0" smtClean="0">
                <a:latin typeface="华文新魏" pitchFamily="2" charset="-122"/>
                <a:ea typeface="华文新魏" pitchFamily="2" charset="-122"/>
              </a:rPr>
              <a:t>全国人大常委会关于禁毒的决定</a:t>
            </a:r>
            <a:r>
              <a:rPr lang="en-US" altLang="zh-CN" sz="3600" dirty="0" smtClean="0">
                <a:latin typeface="华文新魏" pitchFamily="2" charset="-122"/>
                <a:ea typeface="华文新魏" pitchFamily="2" charset="-122"/>
              </a:rPr>
              <a:t>》</a:t>
            </a:r>
            <a:r>
              <a:rPr lang="zh-CN" altLang="en-US" sz="3600" dirty="0" smtClean="0">
                <a:latin typeface="华文新魏" pitchFamily="2" charset="-122"/>
                <a:ea typeface="华文新魏" pitchFamily="2" charset="-122"/>
              </a:rPr>
              <a:t>中</a:t>
            </a:r>
            <a:r>
              <a:rPr lang="zh-CN" altLang="en-US" sz="3600" dirty="0" smtClean="0">
                <a:solidFill>
                  <a:srgbClr val="0000FF"/>
                </a:solidFill>
                <a:latin typeface="华文新魏" pitchFamily="2" charset="-122"/>
                <a:ea typeface="华文新魏" pitchFamily="2" charset="-122"/>
              </a:rPr>
              <a:t>有关毒品犯罪作了进一步规范，是目前</a:t>
            </a:r>
            <a:r>
              <a:rPr lang="zh-CN" altLang="en-US" sz="3600" dirty="0" smtClean="0">
                <a:latin typeface="华文新魏" pitchFamily="2" charset="-122"/>
                <a:ea typeface="华文新魏" pitchFamily="2" charset="-122"/>
              </a:rPr>
              <a:t>我国现行的惩治毒品犯罪最完善的刑事</a:t>
            </a:r>
            <a:r>
              <a:rPr lang="zh-CN" altLang="en-US" sz="3600" dirty="0" smtClean="0">
                <a:solidFill>
                  <a:srgbClr val="0000FF"/>
                </a:solidFill>
                <a:latin typeface="华文新魏" pitchFamily="2" charset="-122"/>
                <a:ea typeface="华文新魏" pitchFamily="2" charset="-122"/>
              </a:rPr>
              <a:t>立法。</a:t>
            </a:r>
            <a:r>
              <a:rPr lang="en-US" altLang="zh-CN" sz="3600" dirty="0" smtClean="0">
                <a:solidFill>
                  <a:srgbClr val="0000FF"/>
                </a:solidFill>
                <a:latin typeface="华文新魏" pitchFamily="2" charset="-122"/>
                <a:ea typeface="华文新魏" pitchFamily="2" charset="-122"/>
              </a:rPr>
              <a:t>《</a:t>
            </a:r>
            <a:r>
              <a:rPr lang="zh-CN" altLang="en-US" sz="3600" dirty="0" smtClean="0">
                <a:solidFill>
                  <a:srgbClr val="0000FF"/>
                </a:solidFill>
                <a:latin typeface="华文新魏" pitchFamily="2" charset="-122"/>
                <a:ea typeface="华文新魏" pitchFamily="2" charset="-122"/>
              </a:rPr>
              <a:t>刑法</a:t>
            </a:r>
            <a:r>
              <a:rPr lang="en-US" altLang="zh-CN" sz="3600" dirty="0" smtClean="0">
                <a:solidFill>
                  <a:srgbClr val="0000FF"/>
                </a:solidFill>
                <a:latin typeface="华文新魏" pitchFamily="2" charset="-122"/>
                <a:ea typeface="华文新魏" pitchFamily="2" charset="-122"/>
              </a:rPr>
              <a:t>》</a:t>
            </a:r>
            <a:r>
              <a:rPr lang="zh-CN" altLang="en-US" sz="3600" dirty="0" smtClean="0">
                <a:solidFill>
                  <a:srgbClr val="0000FF"/>
                </a:solidFill>
                <a:latin typeface="华文新魏" pitchFamily="2" charset="-122"/>
                <a:ea typeface="华文新魏" pitchFamily="2" charset="-122"/>
              </a:rPr>
              <a:t>第</a:t>
            </a:r>
            <a:r>
              <a:rPr lang="en-US" altLang="zh-CN" sz="3600" dirty="0" smtClean="0">
                <a:solidFill>
                  <a:srgbClr val="0000FF"/>
                </a:solidFill>
                <a:latin typeface="华文新魏" pitchFamily="2" charset="-122"/>
                <a:ea typeface="华文新魏" pitchFamily="2" charset="-122"/>
              </a:rPr>
              <a:t>6</a:t>
            </a:r>
            <a:r>
              <a:rPr lang="zh-CN" altLang="en-US" sz="3600" dirty="0" smtClean="0">
                <a:solidFill>
                  <a:srgbClr val="0000FF"/>
                </a:solidFill>
                <a:latin typeface="华文新魏" pitchFamily="2" charset="-122"/>
                <a:ea typeface="华文新魏" pitchFamily="2" charset="-122"/>
              </a:rPr>
              <a:t>章第</a:t>
            </a:r>
            <a:r>
              <a:rPr lang="en-US" altLang="zh-CN" sz="3600" dirty="0" smtClean="0">
                <a:solidFill>
                  <a:srgbClr val="0000FF"/>
                </a:solidFill>
                <a:latin typeface="华文新魏" pitchFamily="2" charset="-122"/>
                <a:ea typeface="华文新魏" pitchFamily="2" charset="-122"/>
              </a:rPr>
              <a:t>7</a:t>
            </a:r>
            <a:r>
              <a:rPr lang="zh-CN" altLang="en-US" sz="3600" dirty="0" smtClean="0">
                <a:solidFill>
                  <a:srgbClr val="0000FF"/>
                </a:solidFill>
                <a:latin typeface="华文新魏" pitchFamily="2" charset="-122"/>
                <a:ea typeface="华文新魏" pitchFamily="2" charset="-122"/>
              </a:rPr>
              <a:t>节共</a:t>
            </a:r>
            <a:r>
              <a:rPr lang="en-US" altLang="zh-CN" sz="3600" dirty="0" smtClean="0">
                <a:solidFill>
                  <a:srgbClr val="0000FF"/>
                </a:solidFill>
                <a:latin typeface="华文新魏" pitchFamily="2" charset="-122"/>
                <a:ea typeface="华文新魏" pitchFamily="2" charset="-122"/>
              </a:rPr>
              <a:t>11</a:t>
            </a:r>
            <a:r>
              <a:rPr lang="zh-CN" altLang="en-US" sz="3600" dirty="0" smtClean="0">
                <a:solidFill>
                  <a:srgbClr val="0000FF"/>
                </a:solidFill>
                <a:latin typeface="华文新魏" pitchFamily="2" charset="-122"/>
                <a:ea typeface="华文新魏" pitchFamily="2" charset="-122"/>
              </a:rPr>
              <a:t>条</a:t>
            </a:r>
            <a:r>
              <a:rPr lang="en-US" altLang="zh-CN" sz="3600" dirty="0" smtClean="0">
                <a:solidFill>
                  <a:srgbClr val="0000FF"/>
                </a:solidFill>
                <a:latin typeface="华文新魏" pitchFamily="2" charset="-122"/>
                <a:ea typeface="华文新魏" pitchFamily="2" charset="-122"/>
              </a:rPr>
              <a:t>27</a:t>
            </a:r>
            <a:r>
              <a:rPr lang="zh-CN" altLang="en-US" sz="3600" dirty="0" smtClean="0">
                <a:solidFill>
                  <a:srgbClr val="0000FF"/>
                </a:solidFill>
                <a:latin typeface="华文新魏" pitchFamily="2" charset="-122"/>
                <a:ea typeface="华文新魏" pitchFamily="2" charset="-122"/>
              </a:rPr>
              <a:t>款</a:t>
            </a:r>
            <a:r>
              <a:rPr lang="zh-CN" altLang="en-US" sz="3600" dirty="0" smtClean="0">
                <a:latin typeface="华文新魏" pitchFamily="2" charset="-122"/>
                <a:ea typeface="华文新魏" pitchFamily="2" charset="-122"/>
              </a:rPr>
              <a:t>专门规定了有关毒品犯罪的罪名和处</a:t>
            </a:r>
            <a:r>
              <a:rPr lang="zh-CN" altLang="en-US" sz="3600" dirty="0" smtClean="0">
                <a:solidFill>
                  <a:srgbClr val="0000FF"/>
                </a:solidFill>
                <a:latin typeface="华文新魏" pitchFamily="2" charset="-122"/>
                <a:ea typeface="华文新魏" pitchFamily="2" charset="-122"/>
              </a:rPr>
              <a:t>罚</a:t>
            </a:r>
            <a:endParaRPr lang="zh-CN" altLang="en-US" sz="3600" dirty="0" smtClean="0"/>
          </a:p>
        </p:txBody>
      </p:sp>
      <p:sp>
        <p:nvSpPr>
          <p:cNvPr id="2" name="标题 1"/>
          <p:cNvSpPr>
            <a:spLocks noGrp="1"/>
          </p:cNvSpPr>
          <p:nvPr>
            <p:ph type="title"/>
          </p:nvPr>
        </p:nvSpPr>
        <p:spPr/>
        <p:txBody>
          <a:bodyPr/>
          <a:lstStyle/>
          <a:p>
            <a:pPr eaLnBrk="1" hangingPunct="1">
              <a:defRPr/>
            </a:pPr>
            <a:r>
              <a:rPr lang="zh-CN" altLang="en-US" dirty="0" smtClean="0">
                <a:solidFill>
                  <a:srgbClr val="FF0000"/>
                </a:solidFill>
              </a:rPr>
              <a:t>我国有关禁毒的刑事法律有哪些</a:t>
            </a:r>
            <a:r>
              <a:rPr lang="en-US" altLang="zh-CN" dirty="0" smtClean="0">
                <a:solidFill>
                  <a:srgbClr val="FF0000"/>
                </a:solidFill>
              </a:rPr>
              <a:t>?</a:t>
            </a:r>
            <a:endParaRPr lang="zh-CN" altLang="en-US" dirty="0" smtClean="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7"/>
            <a:ext cx="9144000" cy="6857999"/>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11760" cy="471639"/>
          </a:xfrm>
          <a:prstGeom prst="rect">
            <a:avLst/>
          </a:prstGeom>
        </p:spPr>
      </p:pic>
    </p:spTree>
    <p:extLst>
      <p:ext uri="{BB962C8B-B14F-4D97-AF65-F5344CB8AC3E}">
        <p14:creationId xmlns:p14="http://schemas.microsoft.com/office/powerpoint/2010/main" val="25323698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63" y="1714500"/>
            <a:ext cx="8229600" cy="4530725"/>
          </a:xfrm>
        </p:spPr>
        <p:txBody>
          <a:bodyPr/>
          <a:lstStyle/>
          <a:p>
            <a:pPr eaLnBrk="1" hangingPunct="1">
              <a:defRPr/>
            </a:pPr>
            <a:r>
              <a:rPr lang="zh-CN" altLang="en-US" sz="5400" dirty="0" smtClean="0">
                <a:solidFill>
                  <a:srgbClr val="0000FF"/>
                </a:solidFill>
                <a:latin typeface="华文新魏" pitchFamily="2" charset="-122"/>
                <a:ea typeface="华文新魏" pitchFamily="2" charset="-122"/>
              </a:rPr>
              <a:t>毒品是指鸦片、海洛因、吗啡、大麻、可卡因以及国务院规定管制的其他能够使人形成瘾癖的麻醉药品和精神药品</a:t>
            </a:r>
            <a:endParaRPr lang="zh-CN" altLang="en-US" sz="5400" dirty="0" smtClean="0"/>
          </a:p>
        </p:txBody>
      </p:sp>
      <p:sp>
        <p:nvSpPr>
          <p:cNvPr id="2" name="标题 1"/>
          <p:cNvSpPr>
            <a:spLocks noGrp="1"/>
          </p:cNvSpPr>
          <p:nvPr>
            <p:ph type="title"/>
          </p:nvPr>
        </p:nvSpPr>
        <p:spPr/>
        <p:txBody>
          <a:bodyPr/>
          <a:lstStyle/>
          <a:p>
            <a:pPr eaLnBrk="1" hangingPunct="1">
              <a:defRPr/>
            </a:pPr>
            <a:r>
              <a:rPr lang="zh-CN" altLang="en-US" sz="5400" dirty="0" smtClean="0">
                <a:solidFill>
                  <a:srgbClr val="FF0000"/>
                </a:solidFill>
                <a:latin typeface="华文新魏" pitchFamily="2" charset="-122"/>
                <a:ea typeface="华文新魏" pitchFamily="2" charset="-122"/>
              </a:rPr>
              <a:t>什么是毒品</a:t>
            </a:r>
            <a:r>
              <a:rPr lang="en-US" altLang="zh-CN" sz="5400" dirty="0" smtClean="0">
                <a:solidFill>
                  <a:srgbClr val="FF0000"/>
                </a:solidFill>
                <a:latin typeface="华文新魏" pitchFamily="2" charset="-122"/>
                <a:ea typeface="华文新魏" pitchFamily="2" charset="-122"/>
              </a:rPr>
              <a:t>?</a:t>
            </a:r>
            <a:endParaRPr lang="zh-CN" altLang="en-US" sz="5400" dirty="0" smtClean="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0074900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pic>
        <p:nvPicPr>
          <p:cNvPr id="6" name="内容占位符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75152" y="2674938"/>
            <a:ext cx="4601633" cy="3451225"/>
          </a:xfr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38101004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2450" y="2674938"/>
            <a:ext cx="4747038" cy="3451225"/>
          </a:xfrm>
        </p:spPr>
      </p:pic>
      <p:sp>
        <p:nvSpPr>
          <p:cNvPr id="3" name="标题 2"/>
          <p:cNvSpPr>
            <a:spLocks noGrp="1"/>
          </p:cNvSpPr>
          <p:nvPr>
            <p:ph type="title"/>
          </p:nvPr>
        </p:nvSpPr>
        <p:spPr/>
        <p:txBody>
          <a:bodyPr/>
          <a:lstStyle/>
          <a:p>
            <a:endParaRPr lang="zh-CN" altLang="en-US"/>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4588349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eaLnBrk="1" hangingPunct="1">
              <a:defRPr/>
            </a:pPr>
            <a:r>
              <a:rPr lang="zh-CN" altLang="en-US" sz="6600" dirty="0" smtClean="0">
                <a:solidFill>
                  <a:srgbClr val="FF0000"/>
                </a:solidFill>
                <a:latin typeface="华文新魏" pitchFamily="2" charset="-122"/>
                <a:ea typeface="华文新魏" pitchFamily="2" charset="-122"/>
              </a:rPr>
              <a:t>我国</a:t>
            </a:r>
            <a:r>
              <a:rPr lang="en-US" altLang="zh-CN" sz="6600" dirty="0" smtClean="0">
                <a:solidFill>
                  <a:srgbClr val="FF0000"/>
                </a:solidFill>
                <a:latin typeface="华文新魏" pitchFamily="2" charset="-122"/>
                <a:ea typeface="华文新魏" pitchFamily="2" charset="-122"/>
              </a:rPr>
              <a:t>《</a:t>
            </a:r>
            <a:r>
              <a:rPr lang="zh-CN" altLang="en-US" sz="6600" dirty="0" smtClean="0">
                <a:solidFill>
                  <a:srgbClr val="FF0000"/>
                </a:solidFill>
                <a:latin typeface="华文新魏" pitchFamily="2" charset="-122"/>
                <a:ea typeface="华文新魏" pitchFamily="2" charset="-122"/>
              </a:rPr>
              <a:t>刑法</a:t>
            </a:r>
            <a:r>
              <a:rPr lang="en-US" altLang="zh-CN" sz="6600" dirty="0" smtClean="0">
                <a:solidFill>
                  <a:srgbClr val="FF0000"/>
                </a:solidFill>
                <a:latin typeface="华文新魏" pitchFamily="2" charset="-122"/>
                <a:ea typeface="华文新魏" pitchFamily="2" charset="-122"/>
              </a:rPr>
              <a:t>》</a:t>
            </a:r>
            <a:r>
              <a:rPr lang="zh-CN" altLang="en-US" sz="6600" dirty="0" smtClean="0">
                <a:solidFill>
                  <a:srgbClr val="FF0000"/>
                </a:solidFill>
                <a:latin typeface="华文新魏" pitchFamily="2" charset="-122"/>
                <a:ea typeface="华文新魏" pitchFamily="2" charset="-122"/>
              </a:rPr>
              <a:t>规定的毒品犯罪的罪名有哪些</a:t>
            </a:r>
            <a:r>
              <a:rPr lang="en-US" altLang="zh-CN" sz="6600" dirty="0" smtClean="0">
                <a:solidFill>
                  <a:srgbClr val="FF0000"/>
                </a:solidFill>
                <a:latin typeface="华文新魏" pitchFamily="2" charset="-122"/>
                <a:ea typeface="华文新魏" pitchFamily="2" charset="-122"/>
              </a:rPr>
              <a:t>?</a:t>
            </a:r>
            <a:endParaRPr lang="zh-CN" altLang="en-US" sz="6600" dirty="0" smtClean="0"/>
          </a:p>
        </p:txBody>
      </p:sp>
      <p:sp>
        <p:nvSpPr>
          <p:cNvPr id="2" name="标题 1"/>
          <p:cNvSpPr>
            <a:spLocks noGrp="1"/>
          </p:cNvSpPr>
          <p:nvPr>
            <p:ph type="title"/>
          </p:nvPr>
        </p:nvSpPr>
        <p:spPr/>
        <p:txBody>
          <a:bodyPr/>
          <a:lstStyle/>
          <a:p>
            <a:pPr eaLnBrk="1" hangingPunct="1">
              <a:defRPr/>
            </a:pPr>
            <a:endParaRPr lang="zh-CN" altLang="en-US" dirty="0" smtClean="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26246132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lnSpcReduction="20000"/>
          </a:bodyPr>
          <a:lstStyle/>
          <a:p>
            <a:pPr eaLnBrk="1" hangingPunct="1">
              <a:buFontTx/>
              <a:buNone/>
              <a:defRPr/>
            </a:pPr>
            <a:r>
              <a:rPr lang="zh-CN" altLang="en-US" sz="1800" b="1" dirty="0" smtClean="0"/>
              <a:t>（</a:t>
            </a:r>
            <a:r>
              <a:rPr lang="en-US" altLang="zh-CN" sz="1800" b="1" dirty="0" smtClean="0"/>
              <a:t>1</a:t>
            </a:r>
            <a:r>
              <a:rPr lang="zh-CN" altLang="en-US" sz="1800" b="1" dirty="0" smtClean="0"/>
              <a:t>） 走私、贩卖、运输、制造毒品罪（第</a:t>
            </a:r>
            <a:r>
              <a:rPr lang="en-US" altLang="zh-CN" sz="1800" b="1" dirty="0" smtClean="0"/>
              <a:t>347</a:t>
            </a:r>
            <a:r>
              <a:rPr lang="zh-CN" altLang="en-US" sz="1800" b="1" dirty="0" smtClean="0"/>
              <a:t>条）；</a:t>
            </a:r>
          </a:p>
          <a:p>
            <a:pPr eaLnBrk="1" hangingPunct="1">
              <a:buFontTx/>
              <a:buNone/>
              <a:defRPr/>
            </a:pPr>
            <a:r>
              <a:rPr lang="zh-CN" altLang="en-US" sz="1800" b="1" dirty="0" smtClean="0"/>
              <a:t>  </a:t>
            </a:r>
            <a:r>
              <a:rPr lang="zh-CN" altLang="en-US" sz="1800" b="1" dirty="0" smtClean="0">
                <a:solidFill>
                  <a:srgbClr val="0000FF"/>
                </a:solidFill>
              </a:rPr>
              <a:t>  （</a:t>
            </a:r>
            <a:r>
              <a:rPr lang="en-US" altLang="zh-CN" sz="1800" b="1" dirty="0" smtClean="0">
                <a:solidFill>
                  <a:srgbClr val="0000FF"/>
                </a:solidFill>
              </a:rPr>
              <a:t>2</a:t>
            </a:r>
            <a:r>
              <a:rPr lang="zh-CN" altLang="en-US" sz="1800" b="1" dirty="0" smtClean="0">
                <a:solidFill>
                  <a:srgbClr val="0000FF"/>
                </a:solidFill>
              </a:rPr>
              <a:t>） 非法持有毒品罪（第</a:t>
            </a:r>
            <a:r>
              <a:rPr lang="en-US" altLang="zh-CN" sz="1800" b="1" dirty="0" smtClean="0">
                <a:solidFill>
                  <a:srgbClr val="0000FF"/>
                </a:solidFill>
              </a:rPr>
              <a:t>348</a:t>
            </a:r>
            <a:r>
              <a:rPr lang="zh-CN" altLang="en-US" sz="1800" b="1" dirty="0" smtClean="0">
                <a:solidFill>
                  <a:srgbClr val="0000FF"/>
                </a:solidFill>
              </a:rPr>
              <a:t>条）；   </a:t>
            </a:r>
            <a:r>
              <a:rPr lang="zh-CN" altLang="en-US" sz="1800" b="1" dirty="0" smtClean="0"/>
              <a:t> </a:t>
            </a:r>
          </a:p>
          <a:p>
            <a:pPr eaLnBrk="1" hangingPunct="1">
              <a:buFontTx/>
              <a:buNone/>
              <a:defRPr/>
            </a:pPr>
            <a:r>
              <a:rPr lang="zh-CN" altLang="en-US" sz="1800" b="1" dirty="0" smtClean="0"/>
              <a:t>    （</a:t>
            </a:r>
            <a:r>
              <a:rPr lang="en-US" altLang="zh-CN" sz="1800" b="1" dirty="0" smtClean="0"/>
              <a:t>3</a:t>
            </a:r>
            <a:r>
              <a:rPr lang="zh-CN" altLang="en-US" sz="1800" b="1" dirty="0" smtClean="0"/>
              <a:t>） 包庇毒品犯罪分子罪（第</a:t>
            </a:r>
            <a:r>
              <a:rPr lang="en-US" altLang="zh-CN" sz="1800" b="1" dirty="0" smtClean="0"/>
              <a:t>349</a:t>
            </a:r>
            <a:r>
              <a:rPr lang="zh-CN" altLang="en-US" sz="1800" b="1" dirty="0" smtClean="0"/>
              <a:t>条）；   </a:t>
            </a:r>
          </a:p>
          <a:p>
            <a:pPr eaLnBrk="1" hangingPunct="1">
              <a:buFontTx/>
              <a:buNone/>
              <a:defRPr/>
            </a:pPr>
            <a:r>
              <a:rPr lang="zh-CN" altLang="en-US" sz="1800" b="1" dirty="0" smtClean="0">
                <a:solidFill>
                  <a:srgbClr val="0000FF"/>
                </a:solidFill>
              </a:rPr>
              <a:t>    （</a:t>
            </a:r>
            <a:r>
              <a:rPr lang="en-US" altLang="zh-CN" sz="1800" b="1" dirty="0" smtClean="0">
                <a:solidFill>
                  <a:srgbClr val="0000FF"/>
                </a:solidFill>
              </a:rPr>
              <a:t>4</a:t>
            </a:r>
            <a:r>
              <a:rPr lang="zh-CN" altLang="en-US" sz="1800" b="1" dirty="0" smtClean="0">
                <a:solidFill>
                  <a:srgbClr val="0000FF"/>
                </a:solidFill>
              </a:rPr>
              <a:t>） 窝藏、转移、隐瞒毒品、毒赃罪（第</a:t>
            </a:r>
            <a:r>
              <a:rPr lang="en-US" altLang="zh-CN" sz="1800" b="1" dirty="0" smtClean="0">
                <a:solidFill>
                  <a:srgbClr val="0000FF"/>
                </a:solidFill>
              </a:rPr>
              <a:t>349</a:t>
            </a:r>
            <a:r>
              <a:rPr lang="zh-CN" altLang="en-US" sz="1800" b="1" dirty="0" smtClean="0">
                <a:solidFill>
                  <a:srgbClr val="0000FF"/>
                </a:solidFill>
              </a:rPr>
              <a:t>条）；   </a:t>
            </a:r>
          </a:p>
          <a:p>
            <a:pPr eaLnBrk="1" hangingPunct="1">
              <a:buFontTx/>
              <a:buNone/>
              <a:defRPr/>
            </a:pPr>
            <a:r>
              <a:rPr lang="zh-CN" altLang="en-US" sz="1800" b="1" dirty="0" smtClean="0"/>
              <a:t>    （</a:t>
            </a:r>
            <a:r>
              <a:rPr lang="en-US" altLang="zh-CN" sz="1800" b="1" dirty="0" smtClean="0"/>
              <a:t>5</a:t>
            </a:r>
            <a:r>
              <a:rPr lang="zh-CN" altLang="en-US" sz="1800" b="1" dirty="0" smtClean="0"/>
              <a:t>） 走私制毒物品罪（第</a:t>
            </a:r>
            <a:r>
              <a:rPr lang="en-US" altLang="zh-CN" sz="1800" b="1" dirty="0" smtClean="0"/>
              <a:t>350</a:t>
            </a:r>
            <a:r>
              <a:rPr lang="zh-CN" altLang="en-US" sz="1800" b="1" dirty="0" smtClean="0"/>
              <a:t>条）；</a:t>
            </a:r>
          </a:p>
          <a:p>
            <a:pPr eaLnBrk="1" hangingPunct="1">
              <a:buFontTx/>
              <a:buNone/>
              <a:defRPr/>
            </a:pPr>
            <a:r>
              <a:rPr lang="zh-CN" altLang="en-US" sz="1800" b="1" dirty="0" smtClean="0"/>
              <a:t>    </a:t>
            </a:r>
            <a:r>
              <a:rPr lang="zh-CN" altLang="en-US" sz="1800" b="1" dirty="0" smtClean="0">
                <a:solidFill>
                  <a:srgbClr val="0000FF"/>
                </a:solidFill>
              </a:rPr>
              <a:t>（</a:t>
            </a:r>
            <a:r>
              <a:rPr lang="en-US" altLang="zh-CN" sz="1800" b="1" dirty="0" smtClean="0">
                <a:solidFill>
                  <a:srgbClr val="0000FF"/>
                </a:solidFill>
              </a:rPr>
              <a:t>6</a:t>
            </a:r>
            <a:r>
              <a:rPr lang="zh-CN" altLang="en-US" sz="1800" b="1" dirty="0" smtClean="0">
                <a:solidFill>
                  <a:srgbClr val="0000FF"/>
                </a:solidFill>
              </a:rPr>
              <a:t>） 非法买卖制毒物品罪（第</a:t>
            </a:r>
            <a:r>
              <a:rPr lang="en-US" altLang="zh-CN" sz="1800" b="1" dirty="0" smtClean="0">
                <a:solidFill>
                  <a:srgbClr val="0000FF"/>
                </a:solidFill>
              </a:rPr>
              <a:t>350</a:t>
            </a:r>
            <a:r>
              <a:rPr lang="zh-CN" altLang="en-US" sz="1800" b="1" dirty="0" smtClean="0">
                <a:solidFill>
                  <a:srgbClr val="0000FF"/>
                </a:solidFill>
              </a:rPr>
              <a:t>条）；   </a:t>
            </a:r>
            <a:r>
              <a:rPr lang="zh-CN" altLang="en-US" sz="1800" b="1" dirty="0" smtClean="0"/>
              <a:t> </a:t>
            </a:r>
          </a:p>
          <a:p>
            <a:pPr eaLnBrk="1" hangingPunct="1">
              <a:buFontTx/>
              <a:buNone/>
              <a:defRPr/>
            </a:pPr>
            <a:r>
              <a:rPr lang="zh-CN" altLang="en-US" sz="1800" b="1" dirty="0" smtClean="0"/>
              <a:t>    （</a:t>
            </a:r>
            <a:r>
              <a:rPr lang="en-US" altLang="zh-CN" sz="1800" b="1" dirty="0" smtClean="0"/>
              <a:t>7</a:t>
            </a:r>
            <a:r>
              <a:rPr lang="zh-CN" altLang="en-US" sz="1800" b="1" dirty="0" smtClean="0"/>
              <a:t>） 非法种植毒品原植物罪（第</a:t>
            </a:r>
            <a:r>
              <a:rPr lang="en-US" altLang="zh-CN" sz="1800" b="1" dirty="0" smtClean="0"/>
              <a:t>351</a:t>
            </a:r>
            <a:r>
              <a:rPr lang="zh-CN" altLang="en-US" sz="1800" b="1" dirty="0" smtClean="0"/>
              <a:t>条）；    </a:t>
            </a:r>
          </a:p>
          <a:p>
            <a:pPr eaLnBrk="1" hangingPunct="1">
              <a:buFontTx/>
              <a:buNone/>
              <a:defRPr/>
            </a:pPr>
            <a:r>
              <a:rPr lang="zh-CN" altLang="en-US" sz="1800" b="1" dirty="0" smtClean="0"/>
              <a:t>    </a:t>
            </a:r>
            <a:r>
              <a:rPr lang="zh-CN" altLang="en-US" sz="1800" b="1" dirty="0" smtClean="0">
                <a:solidFill>
                  <a:srgbClr val="0000FF"/>
                </a:solidFill>
              </a:rPr>
              <a:t>（</a:t>
            </a:r>
            <a:r>
              <a:rPr lang="en-US" altLang="zh-CN" sz="1800" b="1" dirty="0" smtClean="0">
                <a:solidFill>
                  <a:srgbClr val="0000FF"/>
                </a:solidFill>
              </a:rPr>
              <a:t>8</a:t>
            </a:r>
            <a:r>
              <a:rPr lang="zh-CN" altLang="en-US" sz="1800" b="1" dirty="0" smtClean="0">
                <a:solidFill>
                  <a:srgbClr val="0000FF"/>
                </a:solidFill>
              </a:rPr>
              <a:t>） 非法买卖、运输、携带、持有毒品原植物种子、幼苗罪（第</a:t>
            </a:r>
            <a:r>
              <a:rPr lang="en-US" altLang="zh-CN" sz="1800" b="1" dirty="0" smtClean="0">
                <a:solidFill>
                  <a:srgbClr val="0000FF"/>
                </a:solidFill>
              </a:rPr>
              <a:t>352</a:t>
            </a:r>
            <a:r>
              <a:rPr lang="zh-CN" altLang="en-US" sz="1800" b="1" dirty="0" smtClean="0">
                <a:solidFill>
                  <a:srgbClr val="0000FF"/>
                </a:solidFill>
              </a:rPr>
              <a:t>条）；  </a:t>
            </a:r>
            <a:r>
              <a:rPr lang="zh-CN" altLang="en-US" sz="1800" b="1" dirty="0" smtClean="0"/>
              <a:t>  </a:t>
            </a:r>
          </a:p>
          <a:p>
            <a:pPr eaLnBrk="1" hangingPunct="1">
              <a:buFontTx/>
              <a:buNone/>
              <a:defRPr/>
            </a:pPr>
            <a:r>
              <a:rPr lang="zh-CN" altLang="en-US" sz="1800" b="1" dirty="0" smtClean="0"/>
              <a:t>    （</a:t>
            </a:r>
            <a:r>
              <a:rPr lang="en-US" altLang="zh-CN" sz="1800" b="1" dirty="0" smtClean="0"/>
              <a:t>9</a:t>
            </a:r>
            <a:r>
              <a:rPr lang="zh-CN" altLang="en-US" sz="1800" b="1" dirty="0" smtClean="0"/>
              <a:t>） 引诱、教唆、欺骗他人吸毒罪（第</a:t>
            </a:r>
            <a:r>
              <a:rPr lang="en-US" altLang="zh-CN" sz="1800" b="1" dirty="0" smtClean="0"/>
              <a:t>353</a:t>
            </a:r>
            <a:r>
              <a:rPr lang="zh-CN" altLang="en-US" sz="1800" b="1" dirty="0" smtClean="0"/>
              <a:t>条）；    </a:t>
            </a:r>
          </a:p>
          <a:p>
            <a:pPr eaLnBrk="1" hangingPunct="1">
              <a:buFontTx/>
              <a:buNone/>
              <a:defRPr/>
            </a:pPr>
            <a:r>
              <a:rPr lang="zh-CN" altLang="en-US" sz="1800" b="1" dirty="0" smtClean="0"/>
              <a:t>   </a:t>
            </a:r>
            <a:r>
              <a:rPr lang="zh-CN" altLang="en-US" sz="1800" b="1" dirty="0" smtClean="0">
                <a:solidFill>
                  <a:srgbClr val="0000FF"/>
                </a:solidFill>
              </a:rPr>
              <a:t>（</a:t>
            </a:r>
            <a:r>
              <a:rPr lang="en-US" altLang="zh-CN" sz="1800" b="1" dirty="0" smtClean="0">
                <a:solidFill>
                  <a:srgbClr val="0000FF"/>
                </a:solidFill>
              </a:rPr>
              <a:t>10</a:t>
            </a:r>
            <a:r>
              <a:rPr lang="zh-CN" altLang="en-US" sz="1800" b="1" dirty="0" smtClean="0">
                <a:solidFill>
                  <a:srgbClr val="0000FF"/>
                </a:solidFill>
              </a:rPr>
              <a:t>） 强迫他人吸毒罪（第</a:t>
            </a:r>
            <a:r>
              <a:rPr lang="en-US" altLang="zh-CN" sz="1800" b="1" dirty="0" smtClean="0">
                <a:solidFill>
                  <a:srgbClr val="0000FF"/>
                </a:solidFill>
              </a:rPr>
              <a:t>353</a:t>
            </a:r>
            <a:r>
              <a:rPr lang="zh-CN" altLang="en-US" sz="1800" b="1" dirty="0" smtClean="0">
                <a:solidFill>
                  <a:srgbClr val="0000FF"/>
                </a:solidFill>
              </a:rPr>
              <a:t>条）；   </a:t>
            </a:r>
          </a:p>
          <a:p>
            <a:pPr eaLnBrk="1" hangingPunct="1">
              <a:buFontTx/>
              <a:buNone/>
              <a:defRPr/>
            </a:pPr>
            <a:r>
              <a:rPr lang="zh-CN" altLang="en-US" sz="1800" b="1" dirty="0" smtClean="0"/>
              <a:t>   （</a:t>
            </a:r>
            <a:r>
              <a:rPr lang="en-US" altLang="zh-CN" sz="1800" b="1" dirty="0" smtClean="0"/>
              <a:t>11</a:t>
            </a:r>
            <a:r>
              <a:rPr lang="zh-CN" altLang="en-US" sz="1800" b="1" dirty="0" smtClean="0"/>
              <a:t>） 容留他人吸毒罪（第</a:t>
            </a:r>
            <a:r>
              <a:rPr lang="en-US" altLang="zh-CN" sz="1800" b="1" dirty="0" smtClean="0"/>
              <a:t>354</a:t>
            </a:r>
            <a:r>
              <a:rPr lang="zh-CN" altLang="en-US" sz="1800" b="1" dirty="0" smtClean="0"/>
              <a:t>条）；    </a:t>
            </a:r>
          </a:p>
          <a:p>
            <a:pPr eaLnBrk="1" hangingPunct="1">
              <a:buFontTx/>
              <a:buNone/>
              <a:defRPr/>
            </a:pPr>
            <a:r>
              <a:rPr lang="zh-CN" altLang="en-US" sz="1800" b="1" dirty="0" smtClean="0"/>
              <a:t>   </a:t>
            </a:r>
            <a:r>
              <a:rPr lang="zh-CN" altLang="en-US" sz="1800" b="1" dirty="0" smtClean="0">
                <a:solidFill>
                  <a:srgbClr val="0000FF"/>
                </a:solidFill>
              </a:rPr>
              <a:t>（</a:t>
            </a:r>
            <a:r>
              <a:rPr lang="en-US" altLang="zh-CN" sz="1800" b="1" dirty="0" smtClean="0">
                <a:solidFill>
                  <a:srgbClr val="0000FF"/>
                </a:solidFill>
              </a:rPr>
              <a:t>12</a:t>
            </a:r>
            <a:r>
              <a:rPr lang="zh-CN" altLang="en-US" sz="1800" b="1" dirty="0" smtClean="0">
                <a:solidFill>
                  <a:srgbClr val="0000FF"/>
                </a:solidFill>
              </a:rPr>
              <a:t>） 非法提供麻醉药品、精神药品罪（第</a:t>
            </a:r>
            <a:r>
              <a:rPr lang="en-US" altLang="zh-CN" sz="1800" b="1" dirty="0" smtClean="0">
                <a:solidFill>
                  <a:srgbClr val="0000FF"/>
                </a:solidFill>
              </a:rPr>
              <a:t>355</a:t>
            </a:r>
            <a:r>
              <a:rPr lang="zh-CN" altLang="en-US" sz="1800" b="1" dirty="0" smtClean="0">
                <a:solidFill>
                  <a:srgbClr val="0000FF"/>
                </a:solidFill>
              </a:rPr>
              <a:t>条）。</a:t>
            </a:r>
            <a:r>
              <a:rPr lang="zh-CN" altLang="en-US" sz="1800" b="1" dirty="0" smtClean="0"/>
              <a:t> </a:t>
            </a:r>
          </a:p>
          <a:p>
            <a:pPr eaLnBrk="1" hangingPunct="1">
              <a:defRPr/>
            </a:pPr>
            <a:endParaRPr lang="zh-CN" altLang="en-US" dirty="0" smtClean="0"/>
          </a:p>
        </p:txBody>
      </p:sp>
      <p:sp>
        <p:nvSpPr>
          <p:cNvPr id="2" name="标题 1"/>
          <p:cNvSpPr>
            <a:spLocks noGrp="1"/>
          </p:cNvSpPr>
          <p:nvPr>
            <p:ph type="title"/>
          </p:nvPr>
        </p:nvSpPr>
        <p:spPr/>
        <p:txBody>
          <a:bodyPr/>
          <a:lstStyle/>
          <a:p>
            <a:pPr eaLnBrk="1" hangingPunct="1">
              <a:defRPr/>
            </a:pPr>
            <a:endParaRPr lang="zh-CN" altLang="en-US" smtClean="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31840649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fontScale="92500"/>
          </a:bodyPr>
          <a:lstStyle/>
          <a:p>
            <a:pPr eaLnBrk="1" hangingPunct="1">
              <a:lnSpc>
                <a:spcPct val="90000"/>
              </a:lnSpc>
              <a:defRPr/>
            </a:pPr>
            <a:r>
              <a:rPr lang="en-US" altLang="zh-CN" sz="2400" b="1" dirty="0" smtClean="0">
                <a:latin typeface="华文新魏" pitchFamily="2" charset="-122"/>
                <a:ea typeface="华文新魏" pitchFamily="2" charset="-122"/>
              </a:rPr>
              <a:t>1</a:t>
            </a:r>
            <a:r>
              <a:rPr lang="zh-CN" altLang="en-US" sz="2400" b="1" dirty="0" smtClean="0">
                <a:latin typeface="华文新魏" pitchFamily="2" charset="-122"/>
                <a:ea typeface="华文新魏" pitchFamily="2" charset="-122"/>
              </a:rPr>
              <a:t>、充分认识毒品违法犯罪活动的危害性，加强自身的学习和法律意识修养，培养高尚的情操和伦理道德观念； </a:t>
            </a:r>
          </a:p>
          <a:p>
            <a:pPr eaLnBrk="1" hangingPunct="1">
              <a:lnSpc>
                <a:spcPct val="90000"/>
              </a:lnSpc>
              <a:defRPr/>
            </a:pPr>
            <a:r>
              <a:rPr lang="en-US" altLang="zh-CN" sz="2400" b="1" dirty="0" smtClean="0">
                <a:solidFill>
                  <a:srgbClr val="0000FF"/>
                </a:solidFill>
                <a:latin typeface="华文新魏" pitchFamily="2" charset="-122"/>
                <a:ea typeface="华文新魏" pitchFamily="2" charset="-122"/>
              </a:rPr>
              <a:t>2</a:t>
            </a:r>
            <a:r>
              <a:rPr lang="zh-CN" altLang="en-US" sz="2400" b="1" dirty="0" smtClean="0">
                <a:solidFill>
                  <a:srgbClr val="0000FF"/>
                </a:solidFill>
                <a:latin typeface="华文新魏" pitchFamily="2" charset="-122"/>
                <a:ea typeface="华文新魏" pitchFamily="2" charset="-122"/>
              </a:rPr>
              <a:t>、积极参加有益健康的文体活动，增强集体观念，培养广泛的兴趣和爱好，避免孤癖的生活方式； </a:t>
            </a:r>
          </a:p>
          <a:p>
            <a:pPr eaLnBrk="1" hangingPunct="1">
              <a:lnSpc>
                <a:spcPct val="90000"/>
              </a:lnSpc>
              <a:defRPr/>
            </a:pPr>
            <a:r>
              <a:rPr lang="en-US" altLang="zh-CN" sz="2400" b="1" dirty="0" smtClean="0">
                <a:latin typeface="华文新魏" pitchFamily="2" charset="-122"/>
                <a:ea typeface="华文新魏" pitchFamily="2" charset="-122"/>
              </a:rPr>
              <a:t>3</a:t>
            </a:r>
            <a:r>
              <a:rPr lang="zh-CN" altLang="en-US" sz="2400" b="1" dirty="0" smtClean="0">
                <a:latin typeface="华文新魏" pitchFamily="2" charset="-122"/>
                <a:ea typeface="华文新魏" pitchFamily="2" charset="-122"/>
              </a:rPr>
              <a:t>、提高对毒品的防御能力，不要结交有吸毒恶习的朋友或听信他们的馋言；</a:t>
            </a:r>
          </a:p>
          <a:p>
            <a:pPr eaLnBrk="1" hangingPunct="1">
              <a:lnSpc>
                <a:spcPct val="90000"/>
              </a:lnSpc>
              <a:defRPr/>
            </a:pPr>
            <a:r>
              <a:rPr lang="zh-CN" altLang="en-US" sz="2400" b="1" dirty="0" smtClean="0">
                <a:latin typeface="华文新魏" pitchFamily="2" charset="-122"/>
                <a:ea typeface="华文新魏" pitchFamily="2" charset="-122"/>
              </a:rPr>
              <a:t> </a:t>
            </a:r>
            <a:r>
              <a:rPr lang="en-US" altLang="zh-CN" sz="2400" b="1" dirty="0" smtClean="0">
                <a:solidFill>
                  <a:srgbClr val="0000FF"/>
                </a:solidFill>
                <a:latin typeface="华文新魏" pitchFamily="2" charset="-122"/>
                <a:ea typeface="华文新魏" pitchFamily="2" charset="-122"/>
              </a:rPr>
              <a:t>4</a:t>
            </a:r>
            <a:r>
              <a:rPr lang="zh-CN" altLang="en-US" sz="2400" b="1" dirty="0" smtClean="0">
                <a:solidFill>
                  <a:srgbClr val="0000FF"/>
                </a:solidFill>
                <a:latin typeface="华文新魏" pitchFamily="2" charset="-122"/>
                <a:ea typeface="华文新魏" pitchFamily="2" charset="-122"/>
              </a:rPr>
              <a:t>、决不可因好奇而尝试毒品，防止上瘾而难于自拔；</a:t>
            </a:r>
          </a:p>
          <a:p>
            <a:pPr eaLnBrk="1" hangingPunct="1">
              <a:lnSpc>
                <a:spcPct val="90000"/>
              </a:lnSpc>
              <a:defRPr/>
            </a:pPr>
            <a:r>
              <a:rPr lang="zh-CN" altLang="en-US" sz="2400" b="1" dirty="0" smtClean="0">
                <a:latin typeface="华文新魏" pitchFamily="2" charset="-122"/>
                <a:ea typeface="华文新魏" pitchFamily="2" charset="-122"/>
              </a:rPr>
              <a:t> </a:t>
            </a:r>
            <a:r>
              <a:rPr lang="en-US" altLang="zh-CN" sz="2400" b="1" dirty="0" smtClean="0">
                <a:latin typeface="华文新魏" pitchFamily="2" charset="-122"/>
                <a:ea typeface="华文新魏" pitchFamily="2" charset="-122"/>
              </a:rPr>
              <a:t>5</a:t>
            </a:r>
            <a:r>
              <a:rPr lang="zh-CN" altLang="en-US" sz="2400" b="1" dirty="0" smtClean="0">
                <a:latin typeface="华文新魏" pitchFamily="2" charset="-122"/>
                <a:ea typeface="华文新魏" pitchFamily="2" charset="-122"/>
              </a:rPr>
              <a:t>、一旦沾染毒品，要积极主动向老师和学校报告，自觉接受学校、家庭及社会有关部门的监督戒除及康复治疗。</a:t>
            </a:r>
            <a:r>
              <a:rPr lang="zh-CN" altLang="en-US" sz="2400" dirty="0" smtClean="0"/>
              <a:t> </a:t>
            </a:r>
          </a:p>
          <a:p>
            <a:pPr eaLnBrk="1" hangingPunct="1">
              <a:defRPr/>
            </a:pPr>
            <a:endParaRPr lang="zh-CN" altLang="en-US" dirty="0" smtClean="0"/>
          </a:p>
          <a:p>
            <a:pPr eaLnBrk="1" hangingPunct="1">
              <a:defRPr/>
            </a:pPr>
            <a:endParaRPr lang="zh-CN" altLang="en-US" dirty="0" smtClean="0"/>
          </a:p>
        </p:txBody>
      </p:sp>
      <p:sp>
        <p:nvSpPr>
          <p:cNvPr id="2" name="标题 1"/>
          <p:cNvSpPr>
            <a:spLocks noGrp="1"/>
          </p:cNvSpPr>
          <p:nvPr>
            <p:ph type="title"/>
          </p:nvPr>
        </p:nvSpPr>
        <p:spPr/>
        <p:txBody>
          <a:bodyPr/>
          <a:lstStyle/>
          <a:p>
            <a:pPr eaLnBrk="1" hangingPunct="1">
              <a:defRPr/>
            </a:pPr>
            <a:r>
              <a:rPr lang="zh-CN" altLang="en-US" sz="6000" dirty="0" smtClean="0">
                <a:solidFill>
                  <a:srgbClr val="FF0000"/>
                </a:solidFill>
                <a:ea typeface="华文新魏" pitchFamily="2" charset="-122"/>
              </a:rPr>
              <a:t>怎样预防吸毒？</a:t>
            </a:r>
            <a:endParaRPr lang="zh-CN" altLang="en-US" sz="6000" dirty="0" smtClean="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6456079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857375"/>
            <a:ext cx="6972300" cy="4273550"/>
          </a:xfrm>
        </p:spPr>
        <p:txBody>
          <a:bodyPr/>
          <a:lstStyle/>
          <a:p>
            <a:pPr eaLnBrk="1" hangingPunct="1">
              <a:defRPr/>
            </a:pPr>
            <a:r>
              <a:rPr lang="zh-CN" altLang="en-US" sz="4800" b="1" dirty="0" smtClean="0">
                <a:solidFill>
                  <a:srgbClr val="FF0000"/>
                </a:solidFill>
                <a:ea typeface="华文新魏" pitchFamily="2" charset="-122"/>
              </a:rPr>
              <a:t>如果你发现你周围有人吸毒你会怎么做？</a:t>
            </a:r>
            <a:endParaRPr lang="zh-CN" altLang="en-US" sz="4800" dirty="0" smtClean="0"/>
          </a:p>
        </p:txBody>
      </p:sp>
      <p:sp>
        <p:nvSpPr>
          <p:cNvPr id="2" name="标题 1"/>
          <p:cNvSpPr>
            <a:spLocks noGrp="1"/>
          </p:cNvSpPr>
          <p:nvPr>
            <p:ph type="title"/>
          </p:nvPr>
        </p:nvSpPr>
        <p:spPr/>
        <p:txBody>
          <a:bodyPr/>
          <a:lstStyle/>
          <a:p>
            <a:pPr eaLnBrk="1" hangingPunct="1">
              <a:defRPr/>
            </a:pPr>
            <a:endParaRPr lang="zh-CN" altLang="en-US" smtClean="0"/>
          </a:p>
        </p:txBody>
      </p:sp>
      <p:pic>
        <p:nvPicPr>
          <p:cNvPr id="4" name="Picture 14" descr="我要举报"/>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0" y="3571875"/>
            <a:ext cx="244792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7355120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p:txBody>
          <a:bodyPr/>
          <a:lstStyle/>
          <a:p>
            <a:pPr eaLnBrk="1" hangingPunct="1">
              <a:defRPr/>
            </a:pPr>
            <a:endParaRPr lang="zh-CN" altLang="zh-CN" smtClean="0"/>
          </a:p>
        </p:txBody>
      </p:sp>
      <p:sp>
        <p:nvSpPr>
          <p:cNvPr id="70658" name="Rectangle 2"/>
          <p:cNvSpPr>
            <a:spLocks noGrp="1" noChangeArrowheads="1"/>
          </p:cNvSpPr>
          <p:nvPr>
            <p:ph type="title"/>
          </p:nvPr>
        </p:nvSpPr>
        <p:spPr>
          <a:xfrm>
            <a:off x="179388" y="0"/>
            <a:ext cx="8229600" cy="1143000"/>
          </a:xfrm>
        </p:spPr>
        <p:txBody>
          <a:bodyPr/>
          <a:lstStyle/>
          <a:p>
            <a:pPr eaLnBrk="1" hangingPunct="1">
              <a:defRPr/>
            </a:pPr>
            <a:r>
              <a:rPr lang="zh-CN" b="0" smtClean="0">
                <a:solidFill>
                  <a:srgbClr val="800000"/>
                </a:solidFill>
              </a:rPr>
              <a:t>吸毒者图片</a:t>
            </a:r>
          </a:p>
        </p:txBody>
      </p:sp>
      <p:pic>
        <p:nvPicPr>
          <p:cNvPr id="51204" name="Picture 4" descr="禁毒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75" y="2066925"/>
            <a:ext cx="4286250"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5" descr="禁毒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5525" y="1924050"/>
            <a:ext cx="4552950"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6" name="Picture 6" descr="禁毒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2750" y="1347788"/>
            <a:ext cx="3238500" cy="416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7" name="Picture 7" descr="禁毒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2600" y="2159000"/>
            <a:ext cx="30988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8" name="Picture 8" descr="禁毒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7697200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marL="0" indent="0" algn="ctr">
              <a:buNone/>
            </a:pPr>
            <a:r>
              <a:rPr lang="zh-CN" altLang="en-US" sz="4000" dirty="0" smtClean="0">
                <a:solidFill>
                  <a:srgbClr val="FF0000"/>
                </a:solidFill>
                <a:latin typeface="华文琥珀" pitchFamily="2" charset="-122"/>
                <a:ea typeface="华文琥珀" pitchFamily="2" charset="-122"/>
              </a:rPr>
              <a:t>谢    谢！！！</a:t>
            </a:r>
            <a:endParaRPr lang="zh-CN" altLang="en-US" sz="4000" dirty="0">
              <a:solidFill>
                <a:srgbClr val="FF0000"/>
              </a:solidFill>
              <a:latin typeface="华文琥珀" pitchFamily="2" charset="-122"/>
              <a:ea typeface="华文琥珀" pitchFamily="2" charset="-122"/>
            </a:endParaRPr>
          </a:p>
        </p:txBody>
      </p:sp>
      <p:sp>
        <p:nvSpPr>
          <p:cNvPr id="3" name="标题 2"/>
          <p:cNvSpPr>
            <a:spLocks noGrp="1"/>
          </p:cNvSpPr>
          <p:nvPr>
            <p:ph type="title"/>
          </p:nvPr>
        </p:nvSpPr>
        <p:spPr/>
        <p:txBody>
          <a:bodyPr/>
          <a:lstStyle/>
          <a:p>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3862274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3357563" y="836613"/>
            <a:ext cx="5076825" cy="6021387"/>
          </a:xfrm>
        </p:spPr>
        <p:txBody>
          <a:bodyPr/>
          <a:lstStyle/>
          <a:p>
            <a:pPr algn="ctr" eaLnBrk="1" hangingPunct="1">
              <a:lnSpc>
                <a:spcPct val="80000"/>
              </a:lnSpc>
              <a:buFontTx/>
              <a:buNone/>
            </a:pPr>
            <a:endParaRPr lang="zh-CN" altLang="zh-CN" sz="2000" b="1" dirty="0" smtClean="0"/>
          </a:p>
          <a:p>
            <a:pPr eaLnBrk="1" hangingPunct="1">
              <a:lnSpc>
                <a:spcPct val="80000"/>
              </a:lnSpc>
            </a:pPr>
            <a:endParaRPr lang="zh-CN" altLang="zh-CN" sz="2000" b="1" dirty="0" smtClean="0"/>
          </a:p>
          <a:p>
            <a:pPr eaLnBrk="1" hangingPunct="1">
              <a:lnSpc>
                <a:spcPct val="80000"/>
              </a:lnSpc>
            </a:pPr>
            <a:r>
              <a:rPr lang="zh-CN" altLang="zh-CN" sz="2000" dirty="0" smtClean="0"/>
              <a:t>      </a:t>
            </a:r>
            <a:r>
              <a:rPr lang="zh-CN" sz="2000" b="1" dirty="0" smtClean="0"/>
              <a:t>冰毒即甲基苯丙胺，又称甲基安非他明、去氧麻黄素，为纯白色晶体，晶莹剔透，外观似冰，俗称</a:t>
            </a:r>
            <a:r>
              <a:rPr lang="zh-CN" sz="2000" b="1" dirty="0" smtClean="0">
                <a:latin typeface="Arial" charset="0"/>
              </a:rPr>
              <a:t>“</a:t>
            </a:r>
            <a:r>
              <a:rPr lang="zh-CN" sz="2000" b="1" dirty="0" smtClean="0"/>
              <a:t>冰毒</a:t>
            </a:r>
            <a:r>
              <a:rPr lang="zh-CN" sz="2000" b="1" dirty="0" smtClean="0">
                <a:latin typeface="Arial" charset="0"/>
              </a:rPr>
              <a:t>”</a:t>
            </a:r>
            <a:r>
              <a:rPr lang="zh-CN" sz="2000" b="1" dirty="0" smtClean="0"/>
              <a:t>，吸、贩毒者也称之为</a:t>
            </a:r>
            <a:r>
              <a:rPr lang="zh-CN" sz="2000" b="1" dirty="0" smtClean="0">
                <a:latin typeface="Arial" charset="0"/>
              </a:rPr>
              <a:t>“</a:t>
            </a:r>
            <a:r>
              <a:rPr lang="zh-CN" sz="2000" b="1" dirty="0" smtClean="0"/>
              <a:t>冰</a:t>
            </a:r>
            <a:r>
              <a:rPr lang="zh-CN" sz="2000" b="1" dirty="0" smtClean="0">
                <a:latin typeface="Arial" charset="0"/>
              </a:rPr>
              <a:t>”</a:t>
            </a:r>
            <a:r>
              <a:rPr lang="zh-CN" sz="2000" b="1" dirty="0" smtClean="0"/>
              <a:t>。该药小剂量时有短暂的兴奋抗疲劳作用，故其丸剂又有</a:t>
            </a:r>
            <a:r>
              <a:rPr lang="zh-CN" altLang="zh-CN" sz="2000" b="1" dirty="0" smtClean="0"/>
              <a:t>"</a:t>
            </a:r>
            <a:r>
              <a:rPr lang="zh-CN" sz="2000" b="1" dirty="0" smtClean="0"/>
              <a:t>大力丸</a:t>
            </a:r>
            <a:r>
              <a:rPr lang="zh-CN" altLang="zh-CN" sz="2000" b="1" dirty="0" smtClean="0"/>
              <a:t>"</a:t>
            </a:r>
            <a:r>
              <a:rPr lang="zh-CN" sz="2000" b="1" dirty="0" smtClean="0"/>
              <a:t>之称。</a:t>
            </a:r>
          </a:p>
          <a:p>
            <a:pPr eaLnBrk="1" hangingPunct="1">
              <a:lnSpc>
                <a:spcPct val="80000"/>
              </a:lnSpc>
            </a:pPr>
            <a:r>
              <a:rPr lang="zh-CN" sz="2000" b="1" dirty="0" smtClean="0"/>
              <a:t>　　冰毒属于苯丙胺类中枢神经兴奋剂，是我国规定管制的精神药品。苯丙胺药物强烈的兴奋作用使它们刚应用于临床不久就开始被滥用。从</a:t>
            </a:r>
            <a:r>
              <a:rPr lang="zh-CN" altLang="zh-CN" sz="2000" b="1" dirty="0" smtClean="0"/>
              <a:t>1932</a:t>
            </a:r>
            <a:r>
              <a:rPr lang="zh-CN" sz="2000" b="1" dirty="0" smtClean="0"/>
              <a:t>年起就有人为寻求感官刺激而吸食安非他明。冰毒（甲基安非他明）虽然问世较晚，但是它见效快、药效维持时间长的特点使它蔓延速度极快。</a:t>
            </a:r>
            <a:r>
              <a:rPr lang="zh-CN" altLang="zh-CN" sz="2000" b="1" dirty="0" smtClean="0"/>
              <a:t>1996</a:t>
            </a:r>
            <a:r>
              <a:rPr lang="zh-CN" sz="2000" b="1" dirty="0" smtClean="0"/>
              <a:t>年</a:t>
            </a:r>
            <a:r>
              <a:rPr lang="zh-CN" altLang="zh-CN" sz="2000" b="1" dirty="0" smtClean="0"/>
              <a:t>11</a:t>
            </a:r>
            <a:r>
              <a:rPr lang="zh-CN" sz="2000" b="1" dirty="0" smtClean="0"/>
              <a:t>月</a:t>
            </a:r>
            <a:r>
              <a:rPr lang="zh-CN" altLang="zh-CN" sz="2000" b="1" dirty="0" smtClean="0"/>
              <a:t>25</a:t>
            </a:r>
            <a:r>
              <a:rPr lang="zh-CN" sz="2000" b="1" dirty="0" smtClean="0"/>
              <a:t>日联合国禁毒署在上海召开的国际兴奋剂专家会议上，一致认为苯丙胺类兴奋剂将逐步取代本世纪流行的鸦片、海洛因、大麻、冰毒、可卡因等常用毒品，成为</a:t>
            </a:r>
            <a:r>
              <a:rPr lang="zh-CN" altLang="zh-CN" sz="2000" b="1" dirty="0" smtClean="0"/>
              <a:t>21</a:t>
            </a:r>
            <a:r>
              <a:rPr lang="zh-CN" sz="2000" b="1" dirty="0" smtClean="0"/>
              <a:t>世纪全球　范围滥用最为广泛的毒品。</a:t>
            </a:r>
          </a:p>
          <a:p>
            <a:pPr eaLnBrk="1" hangingPunct="1">
              <a:lnSpc>
                <a:spcPct val="80000"/>
              </a:lnSpc>
            </a:pPr>
            <a:endParaRPr lang="zh-CN" altLang="zh-CN" sz="2000" b="1" dirty="0" smtClean="0"/>
          </a:p>
        </p:txBody>
      </p:sp>
      <p:sp>
        <p:nvSpPr>
          <p:cNvPr id="27650" name="Rectangle 2"/>
          <p:cNvSpPr>
            <a:spLocks noGrp="1" noChangeArrowheads="1"/>
          </p:cNvSpPr>
          <p:nvPr>
            <p:ph type="title"/>
          </p:nvPr>
        </p:nvSpPr>
        <p:spPr/>
        <p:txBody>
          <a:bodyPr/>
          <a:lstStyle/>
          <a:p>
            <a:pPr eaLnBrk="1" hangingPunct="1"/>
            <a:endParaRPr lang="zh-CN" altLang="zh-CN" dirty="0" smtClean="0"/>
          </a:p>
        </p:txBody>
      </p:sp>
      <p:sp>
        <p:nvSpPr>
          <p:cNvPr id="27652" name="WordArt 4"/>
          <p:cNvSpPr>
            <a:spLocks noChangeArrowheads="1" noChangeShapeType="1"/>
          </p:cNvSpPr>
          <p:nvPr/>
        </p:nvSpPr>
        <p:spPr bwMode="auto">
          <a:xfrm>
            <a:off x="2411413" y="188913"/>
            <a:ext cx="4321175" cy="936625"/>
          </a:xfrm>
          <a:prstGeom prst="rect">
            <a:avLst/>
          </a:prstGeom>
        </p:spPr>
        <p:txBody>
          <a:bodyPr wrap="none" fromWordArt="1">
            <a:prstTxWarp prst="textPlain">
              <a:avLst>
                <a:gd name="adj" fmla="val 50000"/>
              </a:avLst>
            </a:prstTxWarp>
          </a:bodyPr>
          <a:lstStyle/>
          <a:p>
            <a:pPr algn="ctr"/>
            <a:r>
              <a:rPr lang="zh-CN" altLang="en-US" sz="3600"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冰毒</a:t>
            </a:r>
          </a:p>
        </p:txBody>
      </p:sp>
      <p:pic>
        <p:nvPicPr>
          <p:cNvPr id="27653" name="Picture 5" descr="20048318133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30300"/>
            <a:ext cx="27146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6" descr="200483181388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86125"/>
            <a:ext cx="2741613"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3037234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idx="1"/>
          </p:nvPr>
        </p:nvSpPr>
        <p:spPr>
          <a:xfrm>
            <a:off x="250825" y="981075"/>
            <a:ext cx="4752975" cy="5876925"/>
          </a:xfrm>
        </p:spPr>
        <p:txBody>
          <a:bodyPr/>
          <a:lstStyle/>
          <a:p>
            <a:pPr algn="ctr" eaLnBrk="1" hangingPunct="1">
              <a:lnSpc>
                <a:spcPct val="80000"/>
              </a:lnSpc>
              <a:buFont typeface="Wingdings" pitchFamily="2" charset="2"/>
              <a:buNone/>
              <a:defRPr/>
            </a:pPr>
            <a:endParaRPr lang="zh-CN" altLang="zh-CN" sz="2000" b="1" smtClean="0"/>
          </a:p>
          <a:p>
            <a:pPr eaLnBrk="1" hangingPunct="1">
              <a:lnSpc>
                <a:spcPct val="80000"/>
              </a:lnSpc>
              <a:defRPr/>
            </a:pPr>
            <a:endParaRPr lang="zh-CN" altLang="zh-CN" sz="2000" smtClean="0"/>
          </a:p>
          <a:p>
            <a:pPr eaLnBrk="1" hangingPunct="1">
              <a:lnSpc>
                <a:spcPct val="80000"/>
              </a:lnSpc>
              <a:defRPr/>
            </a:pPr>
            <a:r>
              <a:rPr lang="zh-CN" altLang="zh-CN" sz="2000" smtClean="0">
                <a:latin typeface="Arial"/>
              </a:rPr>
              <a:t>   </a:t>
            </a:r>
            <a:r>
              <a:rPr lang="zh-CN" altLang="zh-CN" sz="2000" smtClean="0"/>
              <a:t>   </a:t>
            </a:r>
            <a:r>
              <a:rPr lang="zh-CN" sz="2000" b="1" smtClean="0"/>
              <a:t>海洛因即二乙酰吗啡，鸦片毒品系列中最纯净的精制品，是目前我国吸毒者吸食和注射的主要毒品之一。</a:t>
            </a:r>
            <a:r>
              <a:rPr lang="zh-CN" altLang="zh-CN" sz="2000" b="1" smtClean="0"/>
              <a:t>1874</a:t>
            </a:r>
            <a:r>
              <a:rPr lang="zh-CN" sz="2000" b="1" smtClean="0"/>
              <a:t>年英国化学家</a:t>
            </a:r>
            <a:r>
              <a:rPr lang="zh-CN" altLang="zh-CN" sz="2000" b="1" smtClean="0"/>
              <a:t>C</a:t>
            </a:r>
            <a:r>
              <a:rPr lang="zh-CN" altLang="zh-CN" sz="2000" b="1" smtClean="0">
                <a:latin typeface="Arial"/>
              </a:rPr>
              <a:t>·</a:t>
            </a:r>
            <a:r>
              <a:rPr lang="zh-CN" altLang="zh-CN" sz="2000" b="1" smtClean="0"/>
              <a:t> </a:t>
            </a:r>
            <a:r>
              <a:rPr lang="zh-CN" sz="2000" b="1" smtClean="0"/>
              <a:t>莱特在吗啡中加入冰醋酸等物质，首次提炼出镇痛效果更佳的半合成化衍生物二乙酰吗啡即海洛因。海洛因为白色粉末，微溶于水，易溶于有机溶剂，盐酸海洛因易溶于水，其溶液无色透明。</a:t>
            </a:r>
            <a:br>
              <a:rPr lang="zh-CN" sz="2000" b="1" smtClean="0"/>
            </a:br>
            <a:r>
              <a:rPr lang="zh-CN" sz="2000" b="1" smtClean="0"/>
              <a:t>　   目前国际上对毒品的排列分为十个号，主要是鸦片、海洛因、大麻、可卡因、安非他明、致幻剂等十类，其中海洛因占据第三、第四号，即三号毒品和四号毒品，因此世界上人们普遍称之为</a:t>
            </a:r>
            <a:r>
              <a:rPr lang="zh-CN" sz="2000" b="1" smtClean="0">
                <a:latin typeface="Arial"/>
              </a:rPr>
              <a:t>“</a:t>
            </a:r>
            <a:r>
              <a:rPr lang="zh-CN" sz="2000" b="1" smtClean="0"/>
              <a:t>三号海洛因</a:t>
            </a:r>
            <a:r>
              <a:rPr lang="zh-CN" sz="2000" b="1" smtClean="0">
                <a:latin typeface="Arial"/>
              </a:rPr>
              <a:t>”</a:t>
            </a:r>
            <a:r>
              <a:rPr lang="zh-CN" sz="2000" b="1" smtClean="0"/>
              <a:t>、</a:t>
            </a:r>
            <a:r>
              <a:rPr lang="zh-CN" sz="2000" b="1" smtClean="0">
                <a:latin typeface="Arial"/>
              </a:rPr>
              <a:t>“</a:t>
            </a:r>
            <a:r>
              <a:rPr lang="zh-CN" sz="2000" b="1" smtClean="0"/>
              <a:t>四号海洛因</a:t>
            </a:r>
            <a:r>
              <a:rPr lang="zh-CN" sz="2000" b="1" smtClean="0">
                <a:latin typeface="Arial"/>
              </a:rPr>
              <a:t>”</a:t>
            </a:r>
            <a:r>
              <a:rPr lang="zh-CN" sz="2000" b="1" smtClean="0"/>
              <a:t>。由于这样的习惯叫法使人们误以为还有一、二号海洛因，实际是吗啡或吗啡盐类。</a:t>
            </a:r>
            <a:br>
              <a:rPr lang="zh-CN" sz="2000" b="1" smtClean="0"/>
            </a:br>
            <a:endParaRPr lang="zh-CN" sz="2000" b="1" smtClean="0"/>
          </a:p>
        </p:txBody>
      </p:sp>
      <p:sp>
        <p:nvSpPr>
          <p:cNvPr id="40962" name="Rectangle 2"/>
          <p:cNvSpPr>
            <a:spLocks noGrp="1" noChangeArrowheads="1"/>
          </p:cNvSpPr>
          <p:nvPr>
            <p:ph type="title"/>
          </p:nvPr>
        </p:nvSpPr>
        <p:spPr/>
        <p:txBody>
          <a:bodyPr/>
          <a:lstStyle/>
          <a:p>
            <a:pPr eaLnBrk="1" hangingPunct="1">
              <a:defRPr/>
            </a:pPr>
            <a:endParaRPr lang="zh-CN" altLang="zh-CN" smtClean="0"/>
          </a:p>
        </p:txBody>
      </p:sp>
      <p:sp>
        <p:nvSpPr>
          <p:cNvPr id="28676" name="WordArt 4"/>
          <p:cNvSpPr>
            <a:spLocks noChangeArrowheads="1" noChangeShapeType="1"/>
          </p:cNvSpPr>
          <p:nvPr/>
        </p:nvSpPr>
        <p:spPr bwMode="auto">
          <a:xfrm>
            <a:off x="2411413" y="333375"/>
            <a:ext cx="4248150" cy="935038"/>
          </a:xfrm>
          <a:prstGeom prst="rect">
            <a:avLst/>
          </a:prstGeom>
        </p:spPr>
        <p:txBody>
          <a:bodyPr wrap="none" fromWordArt="1">
            <a:prstTxWarp prst="textPlain">
              <a:avLst>
                <a:gd name="adj" fmla="val 50000"/>
              </a:avLst>
            </a:prstTxWarp>
          </a:bodyPr>
          <a:lstStyle/>
          <a:p>
            <a:pPr algn="ctr"/>
            <a:r>
              <a:rPr lang="zh-CN" alt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宋体"/>
                <a:ea typeface="宋体"/>
              </a:rPr>
              <a:t>海洛因</a:t>
            </a:r>
          </a:p>
        </p:txBody>
      </p:sp>
      <p:pic>
        <p:nvPicPr>
          <p:cNvPr id="28677" name="Picture 5" descr="2200409132120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7650" y="1628775"/>
            <a:ext cx="3816350" cy="491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3122457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descr="200483172530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4768850"/>
            <a:ext cx="3671888" cy="2089150"/>
          </a:xfrm>
          <a:noFill/>
        </p:spPr>
      </p:pic>
      <p:sp>
        <p:nvSpPr>
          <p:cNvPr id="29698" name="Rectangle 2"/>
          <p:cNvSpPr>
            <a:spLocks noGrp="1" noChangeArrowheads="1"/>
          </p:cNvSpPr>
          <p:nvPr>
            <p:ph type="title"/>
          </p:nvPr>
        </p:nvSpPr>
        <p:spPr>
          <a:xfrm>
            <a:off x="250825" y="1196975"/>
            <a:ext cx="8497888" cy="2808288"/>
          </a:xfrm>
        </p:spPr>
        <p:txBody>
          <a:bodyPr>
            <a:normAutofit fontScale="90000"/>
          </a:bodyPr>
          <a:lstStyle/>
          <a:p>
            <a:pPr eaLnBrk="1" hangingPunct="1"/>
            <a:r>
              <a:rPr lang="zh-CN" altLang="zh-CN" sz="1900" smtClean="0"/>
              <a:t>         </a:t>
            </a:r>
            <a:r>
              <a:rPr lang="zh-CN" sz="2100" smtClean="0"/>
              <a:t>鸦片又称</a:t>
            </a:r>
            <a:r>
              <a:rPr lang="zh-CN" sz="2100" smtClean="0">
                <a:latin typeface="Arial" charset="0"/>
              </a:rPr>
              <a:t>“</a:t>
            </a:r>
            <a:r>
              <a:rPr lang="zh-CN" sz="2100" smtClean="0"/>
              <a:t>阿片</a:t>
            </a:r>
            <a:r>
              <a:rPr lang="zh-CN" sz="2100" smtClean="0">
                <a:latin typeface="Arial" charset="0"/>
              </a:rPr>
              <a:t>”</a:t>
            </a:r>
            <a:r>
              <a:rPr lang="zh-CN" sz="2100" smtClean="0"/>
              <a:t>，来自于鸦片罂粟。鸦片有生鸦片和熟鸦片之分。</a:t>
            </a:r>
            <a:br>
              <a:rPr lang="zh-CN" sz="2100" smtClean="0"/>
            </a:br>
            <a:r>
              <a:rPr lang="zh-CN" sz="2100" smtClean="0"/>
              <a:t>　　鸦片罂粟是两年生草本植物，每年初冬播种，春天开花。其花色艳丽，有红、粉红、紫、白等多种颜色，初夏罂粟花落，约半个月后果实接近完全成熟之时，用刀将罂粟果皮划破，渗出的乳白色汁液经自然风干凝聚成粘稠的膏状物，颜色也从乳白色变成深棕色，这些膏状物用烟刀刮下来就是生鸦片。生鸦片有强烈的类似氨的刺激性气味，味苦，长时间放置后，随着水分的逐渐散失，慢慢变成棕黑色的硬块，形状不一，常以球状、饼状或砖状出售。</a:t>
            </a:r>
            <a:br>
              <a:rPr lang="zh-CN" sz="2100" smtClean="0"/>
            </a:br>
            <a:endParaRPr lang="zh-CN" sz="2100" smtClean="0"/>
          </a:p>
        </p:txBody>
      </p:sp>
      <p:pic>
        <p:nvPicPr>
          <p:cNvPr id="29700" name="Picture 4" descr="20048317192779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4683125"/>
            <a:ext cx="3527425"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WordArt 5"/>
          <p:cNvSpPr>
            <a:spLocks noChangeArrowheads="1" noChangeShapeType="1"/>
          </p:cNvSpPr>
          <p:nvPr/>
        </p:nvSpPr>
        <p:spPr bwMode="auto">
          <a:xfrm>
            <a:off x="2771775" y="0"/>
            <a:ext cx="3455988" cy="1125538"/>
          </a:xfrm>
          <a:prstGeom prst="rect">
            <a:avLst/>
          </a:prstGeom>
        </p:spPr>
        <p:txBody>
          <a:bodyPr wrap="none" fromWordArt="1">
            <a:prstTxWarp prst="textPlain">
              <a:avLst>
                <a:gd name="adj" fmla="val 50000"/>
              </a:avLst>
            </a:prstTxWarp>
          </a:bodyPr>
          <a:lstStyle/>
          <a:p>
            <a:pPr algn="ctr"/>
            <a:r>
              <a:rPr lang="zh-CN" altLang="en-US" sz="3600" kern="10">
                <a:ln w="19050">
                  <a:solidFill>
                    <a:srgbClr val="99CCFF"/>
                  </a:solidFill>
                  <a:round/>
                  <a:headEnd/>
                  <a:tailEnd/>
                </a:ln>
                <a:solidFill>
                  <a:srgbClr val="0066CC"/>
                </a:solidFill>
                <a:effectLst>
                  <a:outerShdw dist="35921" dir="2700000" algn="ctr" rotWithShape="0">
                    <a:srgbClr val="990000"/>
                  </a:outerShdw>
                </a:effectLst>
                <a:latin typeface="宋体"/>
                <a:ea typeface="宋体"/>
              </a:rPr>
              <a:t>鸦片</a:t>
            </a:r>
          </a:p>
        </p:txBody>
      </p: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2435398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idx="1"/>
          </p:nvPr>
        </p:nvSpPr>
        <p:spPr>
          <a:xfrm>
            <a:off x="5148263" y="1268413"/>
            <a:ext cx="3538537" cy="4751387"/>
          </a:xfrm>
        </p:spPr>
        <p:txBody>
          <a:bodyPr/>
          <a:lstStyle/>
          <a:p>
            <a:pPr eaLnBrk="1" hangingPunct="1">
              <a:lnSpc>
                <a:spcPct val="80000"/>
              </a:lnSpc>
              <a:defRPr/>
            </a:pPr>
            <a:r>
              <a:rPr lang="zh-CN" sz="2400" smtClean="0"/>
              <a:t>大麻在我国俗称“火麻”，为一年生草本植物，雌雄异株，原产于亚洲中部，现遍及全球，有野生、有栽培。大麻的变种很多，是人类最早种植的植物之一。大麻的茎、竿可制成纤维，籽可榨油。作为毒品的大麻主要是指矮小、多分枝的印度大麻。大麻类毒品的主要活性成分是四氢大麻酚。</a:t>
            </a:r>
          </a:p>
          <a:p>
            <a:pPr eaLnBrk="1" hangingPunct="1">
              <a:lnSpc>
                <a:spcPct val="80000"/>
              </a:lnSpc>
              <a:defRPr/>
            </a:pPr>
            <a:endParaRPr lang="zh-CN" altLang="zh-CN" sz="2400" smtClean="0"/>
          </a:p>
        </p:txBody>
      </p:sp>
      <p:sp>
        <p:nvSpPr>
          <p:cNvPr id="43010" name="Rectangle 2"/>
          <p:cNvSpPr>
            <a:spLocks noGrp="1" noChangeArrowheads="1"/>
          </p:cNvSpPr>
          <p:nvPr>
            <p:ph type="title"/>
          </p:nvPr>
        </p:nvSpPr>
        <p:spPr/>
        <p:txBody>
          <a:bodyPr/>
          <a:lstStyle/>
          <a:p>
            <a:pPr eaLnBrk="1" hangingPunct="1">
              <a:defRPr/>
            </a:pPr>
            <a:endParaRPr lang="zh-CN" altLang="zh-CN" smtClean="0"/>
          </a:p>
        </p:txBody>
      </p:sp>
      <p:sp>
        <p:nvSpPr>
          <p:cNvPr id="30724" name="WordArt 4"/>
          <p:cNvSpPr>
            <a:spLocks noChangeArrowheads="1" noChangeShapeType="1"/>
          </p:cNvSpPr>
          <p:nvPr/>
        </p:nvSpPr>
        <p:spPr bwMode="auto">
          <a:xfrm>
            <a:off x="2411413" y="260350"/>
            <a:ext cx="4465637" cy="1028700"/>
          </a:xfrm>
          <a:prstGeom prst="rect">
            <a:avLst/>
          </a:prstGeom>
        </p:spPr>
        <p:txBody>
          <a:bodyPr wrap="none" fromWordArt="1">
            <a:prstTxWarp prst="textSlantUp">
              <a:avLst>
                <a:gd name="adj" fmla="val 32056"/>
              </a:avLst>
            </a:prstTxWarp>
          </a:bodyPr>
          <a:lstStyle/>
          <a:p>
            <a:pPr algn="ctr"/>
            <a:r>
              <a:rPr lang="zh-CN" altLang="en-US" sz="36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宋体"/>
                <a:ea typeface="宋体"/>
              </a:rPr>
              <a:t>大麻</a:t>
            </a:r>
          </a:p>
        </p:txBody>
      </p:sp>
      <p:pic>
        <p:nvPicPr>
          <p:cNvPr id="30725" name="Picture 5" descr="20048318848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1773238"/>
            <a:ext cx="3081338" cy="439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778354571"/>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3"/>
          <p:cNvGraphicFramePr>
            <a:graphicFrameLocks noGrp="1" noChangeAspect="1"/>
          </p:cNvGraphicFramePr>
          <p:nvPr>
            <p:ph idx="1"/>
          </p:nvPr>
        </p:nvGraphicFramePr>
        <p:xfrm>
          <a:off x="468313" y="2636838"/>
          <a:ext cx="6119812" cy="3932237"/>
        </p:xfrm>
        <a:graphic>
          <a:graphicData uri="http://schemas.openxmlformats.org/presentationml/2006/ole">
            <mc:AlternateContent xmlns:mc="http://schemas.openxmlformats.org/markup-compatibility/2006">
              <mc:Choice xmlns:v="urn:schemas-microsoft-com:vml" Requires="v">
                <p:oleObj spid="_x0000_s1029" r:id="rId4" imgW="2523108" imgH="1621127" progId="Photoshop.Image.8">
                  <p:embed/>
                </p:oleObj>
              </mc:Choice>
              <mc:Fallback>
                <p:oleObj r:id="rId4" imgW="2523108" imgH="1621127" progId="Photoshop.Imag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2636838"/>
                        <a:ext cx="6119812" cy="393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4034" name="Rectangle 2"/>
          <p:cNvSpPr>
            <a:spLocks noGrp="1" noChangeArrowheads="1"/>
          </p:cNvSpPr>
          <p:nvPr>
            <p:ph type="title"/>
          </p:nvPr>
        </p:nvSpPr>
        <p:spPr>
          <a:xfrm>
            <a:off x="731838" y="500063"/>
            <a:ext cx="3287712" cy="892175"/>
          </a:xfrm>
        </p:spPr>
        <p:txBody>
          <a:bodyPr/>
          <a:lstStyle/>
          <a:p>
            <a:pPr eaLnBrk="1" hangingPunct="1">
              <a:defRPr/>
            </a:pPr>
            <a:r>
              <a:rPr lang="zh-CN" smtClean="0"/>
              <a:t>可卡因</a:t>
            </a:r>
          </a:p>
        </p:txBody>
      </p:sp>
      <p:pic>
        <p:nvPicPr>
          <p:cNvPr id="1028" name="Picture 4" descr="20048317438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5963" y="836613"/>
            <a:ext cx="3024187"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3498633523"/>
      </p:ext>
    </p:extLst>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descr="20048317355048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84213" y="1484313"/>
            <a:ext cx="7561262" cy="4719637"/>
          </a:xfrm>
          <a:noFill/>
        </p:spPr>
      </p:pic>
      <p:sp>
        <p:nvSpPr>
          <p:cNvPr id="46082" name="Rectangle 2"/>
          <p:cNvSpPr>
            <a:spLocks noGrp="1" noChangeArrowheads="1"/>
          </p:cNvSpPr>
          <p:nvPr>
            <p:ph type="title"/>
          </p:nvPr>
        </p:nvSpPr>
        <p:spPr/>
        <p:txBody>
          <a:bodyPr/>
          <a:lstStyle/>
          <a:p>
            <a:pPr eaLnBrk="1" hangingPunct="1">
              <a:defRPr/>
            </a:pPr>
            <a:r>
              <a:rPr lang="zh-CN" smtClean="0"/>
              <a:t>摇头丸</a:t>
            </a: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1446277988"/>
      </p:ext>
    </p:extLst>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1" name="Picture 3" descr="20048317403742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0825" y="3141663"/>
            <a:ext cx="8281988" cy="3498850"/>
          </a:xfrm>
        </p:spPr>
      </p:pic>
      <p:sp>
        <p:nvSpPr>
          <p:cNvPr id="48130" name="Rectangle 2"/>
          <p:cNvSpPr>
            <a:spLocks noGrp="1" noChangeArrowheads="1"/>
          </p:cNvSpPr>
          <p:nvPr>
            <p:ph type="title"/>
          </p:nvPr>
        </p:nvSpPr>
        <p:spPr>
          <a:xfrm>
            <a:off x="1116013" y="1052513"/>
            <a:ext cx="2517775" cy="990600"/>
          </a:xfrm>
        </p:spPr>
        <p:txBody>
          <a:bodyPr/>
          <a:lstStyle/>
          <a:p>
            <a:pPr eaLnBrk="1" hangingPunct="1">
              <a:defRPr/>
            </a:pPr>
            <a:r>
              <a:rPr lang="zh-CN" smtClean="0"/>
              <a:t>吗啡</a:t>
            </a:r>
          </a:p>
        </p:txBody>
      </p:sp>
      <p:pic>
        <p:nvPicPr>
          <p:cNvPr id="32772" name="Picture 4" descr="20048317411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260350"/>
            <a:ext cx="4537075"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1187"/>
            <a:ext cx="2483768" cy="485721"/>
          </a:xfrm>
          <a:prstGeom prst="rect">
            <a:avLst/>
          </a:prstGeom>
        </p:spPr>
      </p:pic>
    </p:spTree>
    <p:extLst>
      <p:ext uri="{BB962C8B-B14F-4D97-AF65-F5344CB8AC3E}">
        <p14:creationId xmlns:p14="http://schemas.microsoft.com/office/powerpoint/2010/main" val="4072147207"/>
      </p:ext>
    </p:extLst>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Waveform</Template>
  <TotalTime>15</TotalTime>
  <Words>1572</Words>
  <Application>Microsoft Office PowerPoint</Application>
  <PresentationFormat>全屏显示(4:3)</PresentationFormat>
  <Paragraphs>93</Paragraphs>
  <Slides>27</Slides>
  <Notes>4</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27</vt:i4>
      </vt:variant>
    </vt:vector>
  </HeadingPairs>
  <TitlesOfParts>
    <vt:vector size="29" baseType="lpstr">
      <vt:lpstr>波形</vt:lpstr>
      <vt:lpstr>Photoshop.Image.8</vt:lpstr>
      <vt:lpstr>PowerPoint 演示文稿</vt:lpstr>
      <vt:lpstr>什么是毒品?</vt:lpstr>
      <vt:lpstr>PowerPoint 演示文稿</vt:lpstr>
      <vt:lpstr>PowerPoint 演示文稿</vt:lpstr>
      <vt:lpstr>         鸦片又称“阿片”，来自于鸦片罂粟。鸦片有生鸦片和熟鸦片之分。 　　鸦片罂粟是两年生草本植物，每年初冬播种，春天开花。其花色艳丽，有红、粉红、紫、白等多种颜色，初夏罂粟花落，约半个月后果实接近完全成熟之时，用刀将罂粟果皮划破，渗出的乳白色汁液经自然风干凝聚成粘稠的膏状物，颜色也从乳白色变成深棕色，这些膏状物用烟刀刮下来就是生鸦片。生鸦片有强烈的类似氨的刺激性气味，味苦，长时间放置后，随着水分的逐渐散失，慢慢变成棕黑色的硬块，形状不一，常以球状、饼状或砖状出售。 </vt:lpstr>
      <vt:lpstr>PowerPoint 演示文稿</vt:lpstr>
      <vt:lpstr>可卡因</vt:lpstr>
      <vt:lpstr>摇头丸</vt:lpstr>
      <vt:lpstr>吗啡</vt:lpstr>
      <vt:lpstr>杜冷丁</vt:lpstr>
      <vt:lpstr>吸毒的案例</vt:lpstr>
      <vt:lpstr>吸毒的案例</vt:lpstr>
      <vt:lpstr>思考</vt:lpstr>
      <vt:lpstr>讨论一下吸毒对个人、家庭、社会造成什么样的后果？  </vt:lpstr>
      <vt:lpstr>PowerPoint 演示文稿</vt:lpstr>
      <vt:lpstr>禁毒史</vt:lpstr>
      <vt:lpstr>PowerPoint 演示文稿</vt:lpstr>
      <vt:lpstr>禁毒漫画</vt:lpstr>
      <vt:lpstr>我国有关禁毒的刑事法律有哪些?</vt:lpstr>
      <vt:lpstr>PowerPoint 演示文稿</vt:lpstr>
      <vt:lpstr>PowerPoint 演示文稿</vt:lpstr>
      <vt:lpstr>PowerPoint 演示文稿</vt:lpstr>
      <vt:lpstr>PowerPoint 演示文稿</vt:lpstr>
      <vt:lpstr>怎样预防吸毒？</vt:lpstr>
      <vt:lpstr>PowerPoint 演示文稿</vt:lpstr>
      <vt:lpstr>吸毒者图片</vt:lpstr>
      <vt:lpstr>PowerPoint 演示文稿</vt:lpstr>
    </vt:vector>
  </TitlesOfParts>
  <Company>family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dc:creator>
  <cp:lastModifiedBy>ch</cp:lastModifiedBy>
  <cp:revision>3</cp:revision>
  <dcterms:created xsi:type="dcterms:W3CDTF">2019-09-16T00:02:11Z</dcterms:created>
  <dcterms:modified xsi:type="dcterms:W3CDTF">2019-09-16T00:19:16Z</dcterms:modified>
</cp:coreProperties>
</file>